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9" r:id="rId3"/>
    <p:sldId id="270" r:id="rId4"/>
    <p:sldId id="271" r:id="rId5"/>
    <p:sldId id="257" r:id="rId6"/>
    <p:sldId id="267" r:id="rId7"/>
    <p:sldId id="261" r:id="rId8"/>
    <p:sldId id="262" r:id="rId9"/>
    <p:sldId id="258" r:id="rId10"/>
    <p:sldId id="272" r:id="rId11"/>
    <p:sldId id="260" r:id="rId12"/>
    <p:sldId id="263" r:id="rId13"/>
    <p:sldId id="264" r:id="rId14"/>
    <p:sldId id="265" r:id="rId15"/>
    <p:sldId id="266" r:id="rId16"/>
    <p:sldId id="268" r:id="rId17"/>
  </p:sldIdLst>
  <p:sldSz cx="12192000" cy="6858000"/>
  <p:notesSz cx="6858000" cy="9144000"/>
  <p:defaultTextStyle>
    <a:defPPr lvl="0">
      <a:defRPr lang="es-ES"/>
    </a:defPPr>
    <a:lvl1pPr lvl="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lvl="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lvl="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lvl="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lvl="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lvl="5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lvl="6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lvl="7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lvl="8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87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6A5EC9D-7E16-4A1B-BB5A-8A9ED6332C03}" type="datetimeFigureOut">
              <a:rPr lang="es-MX"/>
              <a:pPr>
                <a:defRPr/>
              </a:pPr>
              <a:t>09/02/2023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9102B84-F21D-4A00-AC0D-FECF2E4F7B6F}" type="slidenum">
              <a:rPr lang="es-MX"/>
              <a:pPr>
                <a:defRPr/>
              </a:pPr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4565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dirty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ACEB62-FD66-49C3-93CA-76B3A28BCFAC}" type="slidenum">
              <a:rPr lang="es-MX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720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12192000" cy="678238"/>
          </a:xfrm>
          <a:prstGeom prst="rect">
            <a:avLst/>
          </a:prstGeom>
          <a:solidFill>
            <a:srgbClr val="00A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291" y="1929068"/>
            <a:ext cx="5727700" cy="2395576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2700" b="1" spc="-38" baseline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8154" y="4799792"/>
            <a:ext cx="5730247" cy="798828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100" b="1" strike="noStrike" cap="none" spc="150" baseline="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9465849" y="70453"/>
            <a:ext cx="255767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MX" sz="15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EQUIPO COORDINADOR </a:t>
            </a:r>
          </a:p>
          <a:p>
            <a:pPr algn="r"/>
            <a:r>
              <a:rPr lang="es-MX" sz="15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DIOCESANO 2018-2022</a:t>
            </a:r>
          </a:p>
        </p:txBody>
      </p:sp>
      <p:sp>
        <p:nvSpPr>
          <p:cNvPr id="1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rgbClr val="1932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5"/>
          <p:cNvSpPr/>
          <p:nvPr/>
        </p:nvSpPr>
        <p:spPr>
          <a:xfrm>
            <a:off x="11991" y="6215822"/>
            <a:ext cx="12168000" cy="195754"/>
          </a:xfrm>
          <a:prstGeom prst="rect">
            <a:avLst/>
          </a:prstGeom>
          <a:solidFill>
            <a:srgbClr val="9900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Imagen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279936" y="2221409"/>
            <a:ext cx="3035923" cy="24512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1" y="1929068"/>
            <a:ext cx="2901898" cy="2870724"/>
          </a:xfrm>
          <a:prstGeom prst="rect">
            <a:avLst/>
          </a:prstGeom>
        </p:spPr>
      </p:pic>
      <p:sp>
        <p:nvSpPr>
          <p:cNvPr id="12" name="CuadroTexto 17"/>
          <p:cNvSpPr txBox="1"/>
          <p:nvPr userDrawn="1"/>
        </p:nvSpPr>
        <p:spPr>
          <a:xfrm>
            <a:off x="890110" y="6444734"/>
            <a:ext cx="10743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“</a:t>
            </a:r>
            <a:r>
              <a:rPr lang="es-MX" sz="16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Discípulos y Misioneros guiados</a:t>
            </a:r>
            <a:r>
              <a:rPr lang="es-MX" sz="1600" b="1" i="1" baseline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 por la Sagrada Familia</a:t>
            </a:r>
            <a:r>
              <a:rPr lang="es-MX" sz="16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”</a:t>
            </a:r>
            <a:endParaRPr lang="es-MX" sz="1600" b="1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/>
          <p:nvPr userDrawn="1"/>
        </p:nvSpPr>
        <p:spPr>
          <a:xfrm>
            <a:off x="-10077" y="6426439"/>
            <a:ext cx="12188825" cy="457200"/>
          </a:xfrm>
          <a:prstGeom prst="rect">
            <a:avLst/>
          </a:prstGeom>
          <a:solidFill>
            <a:srgbClr val="1932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5"/>
          <p:cNvSpPr/>
          <p:nvPr userDrawn="1"/>
        </p:nvSpPr>
        <p:spPr>
          <a:xfrm>
            <a:off x="-13252" y="6255578"/>
            <a:ext cx="12179991" cy="154296"/>
          </a:xfrm>
          <a:prstGeom prst="rect">
            <a:avLst/>
          </a:prstGeom>
          <a:solidFill>
            <a:srgbClr val="9900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ángulo 6"/>
          <p:cNvSpPr/>
          <p:nvPr userDrawn="1"/>
        </p:nvSpPr>
        <p:spPr>
          <a:xfrm>
            <a:off x="0" y="0"/>
            <a:ext cx="12192000" cy="678238"/>
          </a:xfrm>
          <a:prstGeom prst="rect">
            <a:avLst/>
          </a:prstGeom>
          <a:solidFill>
            <a:srgbClr val="00A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1" name="Grupo 10"/>
          <p:cNvGrpSpPr/>
          <p:nvPr userDrawn="1"/>
        </p:nvGrpSpPr>
        <p:grpSpPr>
          <a:xfrm>
            <a:off x="0" y="678237"/>
            <a:ext cx="12179991" cy="5502927"/>
            <a:chOff x="0" y="33819"/>
            <a:chExt cx="12179991" cy="5690811"/>
          </a:xfrm>
        </p:grpSpPr>
        <p:pic>
          <p:nvPicPr>
            <p:cNvPr id="12" name="Imagen 11"/>
            <p:cNvPicPr preferRelativeResize="0"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3819"/>
              <a:ext cx="12179991" cy="5690811"/>
            </a:xfrm>
            <a:prstGeom prst="rect">
              <a:avLst/>
            </a:prstGeom>
            <a:solidFill>
              <a:srgbClr val="FADADA">
                <a:alpha val="3137"/>
              </a:srgbClr>
            </a:solidFill>
          </p:spPr>
        </p:pic>
        <p:pic>
          <p:nvPicPr>
            <p:cNvPr id="13" name="Imagen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116" y="2997545"/>
              <a:ext cx="1284194" cy="27270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CuadroTexto 17"/>
          <p:cNvSpPr txBox="1"/>
          <p:nvPr userDrawn="1"/>
        </p:nvSpPr>
        <p:spPr>
          <a:xfrm>
            <a:off x="890110" y="6444734"/>
            <a:ext cx="10743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1600" b="1" i="1" dirty="0">
                <a:solidFill>
                  <a:schemeClr val="bg1"/>
                </a:solidFill>
                <a:latin typeface="Palatino Linotype" panose="02040502050505030304" pitchFamily="18" charset="0"/>
              </a:rPr>
              <a:t>“</a:t>
            </a:r>
            <a:r>
              <a:rPr lang="es-MX" sz="16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Discípulos y Misioneros guiados</a:t>
            </a:r>
            <a:r>
              <a:rPr lang="es-MX" sz="1600" b="1" i="1" baseline="0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 por la Sagrada Familia</a:t>
            </a:r>
            <a:r>
              <a:rPr lang="es-MX" sz="1600" b="1" i="1" dirty="0">
                <a:solidFill>
                  <a:schemeClr val="bg1"/>
                </a:solidFill>
                <a:effectLst/>
                <a:latin typeface="Palatino Linotype" panose="02040502050505030304" pitchFamily="18" charset="0"/>
              </a:rPr>
              <a:t>”</a:t>
            </a:r>
            <a:endParaRPr lang="es-MX" sz="1600" b="1" i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734" y="0"/>
            <a:ext cx="1104266" cy="109266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6448" cy="109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62545" y="706582"/>
            <a:ext cx="89084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FAMILIA IGLESIA DOMÉSTICA</a:t>
            </a: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911927"/>
            <a:ext cx="3172691" cy="3034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77636" y="972235"/>
            <a:ext cx="9559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Sacramentos: signos sensibles, accesibles a nuestra humanidad,</a:t>
            </a:r>
          </a:p>
          <a:p>
            <a:pPr algn="ctr"/>
            <a:r>
              <a:rPr lang="es-MX" sz="2400" b="1" dirty="0"/>
              <a:t>a través de los cuales Cristo actúa y nos comunica su gracia.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" y="1939618"/>
            <a:ext cx="10155382" cy="408712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14" y="1433606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8" y="1425742"/>
            <a:ext cx="4128451" cy="435288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ángulo 5"/>
          <p:cNvSpPr/>
          <p:nvPr/>
        </p:nvSpPr>
        <p:spPr>
          <a:xfrm>
            <a:off x="394855" y="1012921"/>
            <a:ext cx="11402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accent1">
                    <a:lumMod val="75000"/>
                  </a:schemeClr>
                </a:solidFill>
              </a:rPr>
              <a:t>CARÁCTER CRISTOLÓGICO, DIMENSIÓN SACRAMENTAL</a:t>
            </a:r>
            <a:endParaRPr lang="es-MX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14" y="1630712"/>
            <a:ext cx="1079086" cy="1012024"/>
          </a:xfrm>
          <a:prstGeom prst="rect">
            <a:avLst/>
          </a:prstGeom>
        </p:spPr>
      </p:pic>
      <p:sp>
        <p:nvSpPr>
          <p:cNvPr id="3" name="Proceso alternativo 2"/>
          <p:cNvSpPr/>
          <p:nvPr/>
        </p:nvSpPr>
        <p:spPr>
          <a:xfrm>
            <a:off x="5656626" y="2136724"/>
            <a:ext cx="2064330" cy="2937164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pPr algn="ctr"/>
            <a:r>
              <a:rPr lang="es-MX" b="1" dirty="0" smtClean="0">
                <a:solidFill>
                  <a:schemeClr val="accent1">
                    <a:lumMod val="50000"/>
                  </a:schemeClr>
                </a:solidFill>
              </a:rPr>
              <a:t>Engendra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Educa y</a:t>
            </a:r>
          </a:p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Edifica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68" y="2304447"/>
            <a:ext cx="1789988" cy="1782491"/>
          </a:xfrm>
          <a:prstGeom prst="rect">
            <a:avLst/>
          </a:prstGeom>
        </p:spPr>
      </p:pic>
      <p:sp>
        <p:nvSpPr>
          <p:cNvPr id="10" name="Proceso alternativo 9"/>
          <p:cNvSpPr/>
          <p:nvPr/>
        </p:nvSpPr>
        <p:spPr>
          <a:xfrm>
            <a:off x="8634123" y="2136724"/>
            <a:ext cx="1937021" cy="292958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Engendra,</a:t>
            </a:r>
          </a:p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Educa y</a:t>
            </a:r>
          </a:p>
          <a:p>
            <a:pPr algn="ctr"/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Edifica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76" y="3478674"/>
            <a:ext cx="1809713" cy="148724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10836" y="5597597"/>
            <a:ext cx="4738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POR LA GRACIA DE LOS SACRAMENTOS, SE</a:t>
            </a:r>
          </a:p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CONFIRMA LA ECLESIALIDAD DEL MATRIMONIO</a:t>
            </a:r>
          </a:p>
        </p:txBody>
      </p:sp>
      <p:sp>
        <p:nvSpPr>
          <p:cNvPr id="23" name="Flecha derecha 22"/>
          <p:cNvSpPr/>
          <p:nvPr/>
        </p:nvSpPr>
        <p:spPr>
          <a:xfrm>
            <a:off x="7720956" y="2419016"/>
            <a:ext cx="900546" cy="554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39650" y="4214559"/>
            <a:ext cx="926672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42024" y="967130"/>
            <a:ext cx="5624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/>
              <a:t>Concilio Vaticano II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1905"/>
            <a:ext cx="5486400" cy="15034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041497"/>
            <a:ext cx="5486403" cy="15034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531089"/>
            <a:ext cx="5486403" cy="14963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14" y="1269252"/>
            <a:ext cx="1079086" cy="101202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866969" y="967130"/>
            <a:ext cx="49672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solidFill>
                  <a:srgbClr val="E58512"/>
                </a:solidFill>
                <a:latin typeface="Helvetica" panose="020B0604020202020204" pitchFamily="34" charset="0"/>
              </a:rPr>
              <a:t>• </a:t>
            </a:r>
            <a:r>
              <a:rPr lang="es-MX" sz="1600" dirty="0">
                <a:solidFill>
                  <a:srgbClr val="FF0000"/>
                </a:solidFill>
                <a:latin typeface="CalibriLight"/>
              </a:rPr>
              <a:t>DOS MIL </a:t>
            </a:r>
            <a:r>
              <a:rPr lang="es-MX" sz="1600" i="1" dirty="0" smtClean="0">
                <a:solidFill>
                  <a:srgbClr val="FF0000"/>
                </a:solidFill>
                <a:latin typeface="CalibriLight,Italic"/>
              </a:rPr>
              <a:t>PADRES</a:t>
            </a:r>
          </a:p>
          <a:p>
            <a:r>
              <a:rPr lang="es-MX" sz="1600" i="1" dirty="0" smtClean="0">
                <a:solidFill>
                  <a:srgbClr val="FF0000"/>
                </a:solidFill>
                <a:latin typeface="CalibriLight,Italic"/>
              </a:rPr>
              <a:t>CONCILIARES </a:t>
            </a:r>
            <a:r>
              <a:rPr lang="es-MX" sz="1600" dirty="0">
                <a:solidFill>
                  <a:srgbClr val="FF0000"/>
                </a:solidFill>
                <a:latin typeface="CalibriLight"/>
              </a:rPr>
              <a:t>PROCEDENTES DE </a:t>
            </a:r>
            <a:r>
              <a:rPr lang="es-MX" sz="1600" dirty="0" smtClean="0">
                <a:solidFill>
                  <a:srgbClr val="FF0000"/>
                </a:solidFill>
                <a:latin typeface="CalibriLight"/>
              </a:rPr>
              <a:t>TODAS</a:t>
            </a:r>
            <a:endParaRPr lang="es-MX" sz="1600" dirty="0">
              <a:solidFill>
                <a:srgbClr val="FF0000"/>
              </a:solidFill>
              <a:latin typeface="CalibriLight"/>
            </a:endParaRPr>
          </a:p>
          <a:p>
            <a:r>
              <a:rPr lang="es-MX" sz="1600" dirty="0">
                <a:solidFill>
                  <a:srgbClr val="FF0000"/>
                </a:solidFill>
                <a:latin typeface="CalibriLight"/>
              </a:rPr>
              <a:t>LAS PARTES DEL MUNDO</a:t>
            </a:r>
            <a:r>
              <a:rPr lang="es-MX" sz="1600" dirty="0" smtClean="0">
                <a:solidFill>
                  <a:srgbClr val="FF0000"/>
                </a:solidFill>
                <a:latin typeface="CalibriLight"/>
              </a:rPr>
              <a:t>.</a:t>
            </a:r>
          </a:p>
          <a:p>
            <a:endParaRPr lang="es-MX" sz="1600" dirty="0">
              <a:solidFill>
                <a:srgbClr val="FF0000"/>
              </a:solidFill>
              <a:latin typeface="CalibriLight"/>
            </a:endParaRPr>
          </a:p>
          <a:p>
            <a:r>
              <a:rPr lang="es-MX" sz="1600" dirty="0">
                <a:solidFill>
                  <a:srgbClr val="E58512"/>
                </a:solidFill>
                <a:latin typeface="Helvetica" panose="020B0604020202020204" pitchFamily="34" charset="0"/>
              </a:rPr>
              <a:t>• </a:t>
            </a:r>
            <a:r>
              <a:rPr lang="es-MX" sz="1600" dirty="0">
                <a:solidFill>
                  <a:srgbClr val="FF0000"/>
                </a:solidFill>
                <a:latin typeface="CalibriLight"/>
              </a:rPr>
              <a:t>MIEMBROS DE OTRAS </a:t>
            </a:r>
            <a:r>
              <a:rPr lang="es-MX" sz="1600" dirty="0" smtClean="0">
                <a:solidFill>
                  <a:srgbClr val="FF0000"/>
                </a:solidFill>
                <a:latin typeface="CalibriLight"/>
              </a:rPr>
              <a:t>ORGANIZACIONES</a:t>
            </a:r>
          </a:p>
          <a:p>
            <a:r>
              <a:rPr lang="es-MX" sz="1600" dirty="0" smtClean="0">
                <a:solidFill>
                  <a:srgbClr val="FF0000"/>
                </a:solidFill>
                <a:latin typeface="CalibriLight"/>
              </a:rPr>
              <a:t>RELIGIOSAS CRISTIANAS.</a:t>
            </a:r>
          </a:p>
          <a:p>
            <a:endParaRPr lang="es-MX" sz="1600" dirty="0">
              <a:solidFill>
                <a:srgbClr val="FF0000"/>
              </a:solidFill>
              <a:latin typeface="CalibriLight"/>
            </a:endParaRPr>
          </a:p>
          <a:p>
            <a:r>
              <a:rPr lang="es-MX" sz="1600" dirty="0">
                <a:solidFill>
                  <a:srgbClr val="E58512"/>
                </a:solidFill>
                <a:latin typeface="Helvetica" panose="020B0604020202020204" pitchFamily="34" charset="0"/>
              </a:rPr>
              <a:t>• </a:t>
            </a:r>
            <a:r>
              <a:rPr lang="es-MX" sz="1600" dirty="0">
                <a:solidFill>
                  <a:srgbClr val="FF0000"/>
                </a:solidFill>
                <a:latin typeface="CalibriLight"/>
              </a:rPr>
              <a:t>LAICOS DE ETNIAS DIFERENTES.</a:t>
            </a:r>
            <a:endParaRPr lang="es-MX" sz="1600" dirty="0"/>
          </a:p>
        </p:txBody>
      </p:sp>
      <p:sp>
        <p:nvSpPr>
          <p:cNvPr id="9" name="Rectángulo 8"/>
          <p:cNvSpPr/>
          <p:nvPr/>
        </p:nvSpPr>
        <p:spPr>
          <a:xfrm>
            <a:off x="5866969" y="3129948"/>
            <a:ext cx="52459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EL OBJETIVO PRINCIPAL LA 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RELACIÓN ENTRE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LA IGLESIA Y EL </a:t>
            </a:r>
            <a:r>
              <a:rPr lang="es-MX" b="1" u="sng" dirty="0">
                <a:solidFill>
                  <a:schemeClr val="accent1">
                    <a:lumMod val="50000"/>
                  </a:schemeClr>
                </a:solidFill>
              </a:rPr>
              <a:t>MUNDO MODERNO.</a:t>
            </a:r>
          </a:p>
          <a:p>
            <a:pPr algn="just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FUE CONVOCADO POR </a:t>
            </a:r>
            <a:r>
              <a:rPr lang="es-MX" b="1" u="sng" dirty="0">
                <a:solidFill>
                  <a:schemeClr val="accent1">
                    <a:lumMod val="50000"/>
                  </a:schemeClr>
                </a:solidFill>
              </a:rPr>
              <a:t>EL PAPA JUAN </a:t>
            </a:r>
            <a:r>
              <a:rPr lang="es-MX" b="1" u="sng" dirty="0" smtClean="0">
                <a:solidFill>
                  <a:schemeClr val="accent1">
                    <a:lumMod val="50000"/>
                  </a:schemeClr>
                </a:solidFill>
              </a:rPr>
              <a:t>XXIII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 , FUE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UNO DE LOS 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ACONTECIMIENTOS HISTÓRICOS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QUE MARCARON EL SIGLO XX.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866969" y="4618576"/>
            <a:ext cx="5245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JUAN 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XXIII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NO PUDO CONCLUIR 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ESTECONCILIO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. LAS OTRAS TRES 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ETAPAS FUERON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CONVOCADAS Y PRESIDIDAS 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POR SU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SUCESOR, </a:t>
            </a:r>
            <a:r>
              <a:rPr lang="es-MX" b="1" u="sng" dirty="0">
                <a:solidFill>
                  <a:schemeClr val="accent1">
                    <a:lumMod val="50000"/>
                  </a:schemeClr>
                </a:solidFill>
              </a:rPr>
              <a:t>EL PAPA PABLO </a:t>
            </a:r>
            <a:r>
              <a:rPr lang="es-MX" b="1" u="sng" dirty="0" smtClean="0">
                <a:solidFill>
                  <a:schemeClr val="accent1">
                    <a:lumMod val="50000"/>
                  </a:schemeClr>
                </a:solidFill>
              </a:rPr>
              <a:t>VI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HASTA </a:t>
            </a:r>
            <a:r>
              <a:rPr lang="es-MX" dirty="0" smtClean="0">
                <a:solidFill>
                  <a:schemeClr val="accent1">
                    <a:lumMod val="50000"/>
                  </a:schemeClr>
                </a:solidFill>
              </a:rPr>
              <a:t>SU CLAUSURA 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EL </a:t>
            </a:r>
            <a:r>
              <a:rPr lang="es-MX" b="1" u="sng" dirty="0">
                <a:solidFill>
                  <a:schemeClr val="accent1">
                    <a:lumMod val="50000"/>
                  </a:schemeClr>
                </a:solidFill>
              </a:rPr>
              <a:t>8 DE DICIEMBRE DE 1965.</a:t>
            </a:r>
          </a:p>
        </p:txBody>
      </p:sp>
      <p:cxnSp>
        <p:nvCxnSpPr>
          <p:cNvPr id="13" name="Conector recto 12"/>
          <p:cNvCxnSpPr/>
          <p:nvPr/>
        </p:nvCxnSpPr>
        <p:spPr>
          <a:xfrm flipV="1">
            <a:off x="5666509" y="4544944"/>
            <a:ext cx="5624946" cy="73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5677468" y="3118648"/>
            <a:ext cx="5624946" cy="73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58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78132"/>
            <a:ext cx="9791860" cy="728304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>
            <a:off x="4329113" y="13999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Llamada de flecha a la derecha 5"/>
          <p:cNvSpPr/>
          <p:nvPr/>
        </p:nvSpPr>
        <p:spPr>
          <a:xfrm>
            <a:off x="163232" y="2566123"/>
            <a:ext cx="2275142" cy="2048739"/>
          </a:xfrm>
          <a:prstGeom prst="rightArrow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Concilio Ecuménico</a:t>
            </a:r>
          </a:p>
          <a:p>
            <a:pPr algn="ctr"/>
            <a:r>
              <a:rPr lang="it-IT" dirty="0"/>
              <a:t>Vaticano</a:t>
            </a:r>
          </a:p>
          <a:p>
            <a:pPr algn="ctr"/>
            <a:r>
              <a:rPr lang="it-IT" dirty="0"/>
              <a:t>II</a:t>
            </a:r>
            <a:endParaRPr lang="es-MX" dirty="0"/>
          </a:p>
        </p:txBody>
      </p:sp>
      <p:sp>
        <p:nvSpPr>
          <p:cNvPr id="7" name="Rectángulo redondeado 6"/>
          <p:cNvSpPr/>
          <p:nvPr/>
        </p:nvSpPr>
        <p:spPr>
          <a:xfrm>
            <a:off x="2438374" y="2566124"/>
            <a:ext cx="1611059" cy="204873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err="1"/>
              <a:t>Evangeli</a:t>
            </a:r>
            <a:endParaRPr lang="es-MX" dirty="0"/>
          </a:p>
          <a:p>
            <a:pPr algn="ctr"/>
            <a:r>
              <a:rPr lang="es-MX" dirty="0" err="1"/>
              <a:t>Nuntiandi</a:t>
            </a:r>
            <a:endParaRPr lang="es-MX" dirty="0"/>
          </a:p>
        </p:txBody>
      </p:sp>
      <p:sp>
        <p:nvSpPr>
          <p:cNvPr id="8" name="Rectángulo redondeado 7"/>
          <p:cNvSpPr/>
          <p:nvPr/>
        </p:nvSpPr>
        <p:spPr>
          <a:xfrm>
            <a:off x="4292321" y="2566124"/>
            <a:ext cx="1671637" cy="204873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“Lumen</a:t>
            </a:r>
          </a:p>
          <a:p>
            <a:pPr algn="ctr"/>
            <a:r>
              <a:rPr lang="es-MX" b="1" dirty="0"/>
              <a:t>Gentium”</a:t>
            </a:r>
          </a:p>
          <a:p>
            <a:pPr algn="ctr"/>
            <a:r>
              <a:rPr lang="es-MX" dirty="0"/>
              <a:t>Constitución</a:t>
            </a:r>
          </a:p>
          <a:p>
            <a:pPr algn="ctr"/>
            <a:r>
              <a:rPr lang="es-MX" dirty="0"/>
              <a:t>Dogmática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206846" y="2566124"/>
            <a:ext cx="1671637" cy="20487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err="1"/>
              <a:t>Familiaris</a:t>
            </a:r>
            <a:endParaRPr lang="es-MX" b="1" dirty="0"/>
          </a:p>
          <a:p>
            <a:pPr algn="ctr"/>
            <a:r>
              <a:rPr lang="es-MX" b="1" dirty="0" err="1"/>
              <a:t>Consortio</a:t>
            </a:r>
            <a:endParaRPr lang="es-MX" b="1" dirty="0"/>
          </a:p>
          <a:p>
            <a:pPr algn="ctr"/>
            <a:r>
              <a:rPr lang="es-MX" dirty="0"/>
              <a:t>Exhortación</a:t>
            </a:r>
          </a:p>
          <a:p>
            <a:pPr algn="ctr"/>
            <a:r>
              <a:rPr lang="es-MX" dirty="0"/>
              <a:t>apostólica</a:t>
            </a:r>
          </a:p>
          <a:p>
            <a:pPr algn="ctr"/>
            <a:r>
              <a:rPr lang="es-MX" dirty="0"/>
              <a:t>(49-50)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121371" y="2566124"/>
            <a:ext cx="1671637" cy="20487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Exhortación</a:t>
            </a:r>
          </a:p>
          <a:p>
            <a:pPr algn="ctr"/>
            <a:r>
              <a:rPr lang="es-MX" dirty="0" smtClean="0"/>
              <a:t>Apostólica</a:t>
            </a:r>
          </a:p>
          <a:p>
            <a:pPr algn="ctr"/>
            <a:r>
              <a:rPr lang="es-MX" dirty="0" smtClean="0"/>
              <a:t>“</a:t>
            </a:r>
            <a:r>
              <a:rPr lang="es-MX" dirty="0" err="1"/>
              <a:t>Amoris</a:t>
            </a:r>
            <a:endParaRPr lang="es-MX" dirty="0"/>
          </a:p>
          <a:p>
            <a:pPr algn="ctr"/>
            <a:r>
              <a:rPr lang="es-MX" dirty="0" err="1"/>
              <a:t>Laetitia</a:t>
            </a:r>
            <a:r>
              <a:rPr lang="es-MX" dirty="0"/>
              <a:t>”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99309" y="4700588"/>
            <a:ext cx="2367060" cy="1471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700" dirty="0"/>
              <a:t>APOSTOLICAM</a:t>
            </a:r>
          </a:p>
          <a:p>
            <a:pPr algn="ctr"/>
            <a:r>
              <a:rPr lang="es-MX" sz="1700" dirty="0"/>
              <a:t>ACTUOSITATEM</a:t>
            </a:r>
          </a:p>
          <a:p>
            <a:pPr algn="ctr"/>
            <a:r>
              <a:rPr lang="es-MX" sz="1700" dirty="0"/>
              <a:t>DECRETO</a:t>
            </a:r>
          </a:p>
          <a:p>
            <a:pPr algn="ctr"/>
            <a:r>
              <a:rPr lang="es-MX" sz="1700" dirty="0"/>
              <a:t>SOBRE EL APOSTOLADO</a:t>
            </a:r>
          </a:p>
          <a:p>
            <a:pPr algn="ctr"/>
            <a:r>
              <a:rPr lang="es-MX" sz="1700" dirty="0"/>
              <a:t>DE LOS LAICOS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836218" y="4686301"/>
            <a:ext cx="1700212" cy="148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“Constitución</a:t>
            </a:r>
          </a:p>
          <a:p>
            <a:pPr algn="ctr"/>
            <a:r>
              <a:rPr lang="es-MX" dirty="0"/>
              <a:t>Pastoral</a:t>
            </a:r>
          </a:p>
          <a:p>
            <a:pPr algn="ctr"/>
            <a:r>
              <a:rPr lang="es-MX" dirty="0" err="1"/>
              <a:t>Gaudium</a:t>
            </a:r>
            <a:r>
              <a:rPr lang="es-MX" dirty="0"/>
              <a:t> Et</a:t>
            </a:r>
          </a:p>
          <a:p>
            <a:pPr algn="ctr"/>
            <a:r>
              <a:rPr lang="es-MX" dirty="0" err="1"/>
              <a:t>Spes</a:t>
            </a:r>
            <a:r>
              <a:rPr lang="es-MX" dirty="0"/>
              <a:t>”</a:t>
            </a:r>
          </a:p>
        </p:txBody>
      </p:sp>
      <p:sp>
        <p:nvSpPr>
          <p:cNvPr id="14" name="Flecha izquierda 13"/>
          <p:cNvSpPr/>
          <p:nvPr/>
        </p:nvSpPr>
        <p:spPr>
          <a:xfrm>
            <a:off x="2482445" y="4890514"/>
            <a:ext cx="557206" cy="4118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Flecha derecha 14"/>
          <p:cNvSpPr/>
          <p:nvPr/>
        </p:nvSpPr>
        <p:spPr>
          <a:xfrm>
            <a:off x="3270048" y="4890513"/>
            <a:ext cx="542925" cy="411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 arriba 15"/>
          <p:cNvSpPr/>
          <p:nvPr/>
        </p:nvSpPr>
        <p:spPr>
          <a:xfrm>
            <a:off x="2939636" y="4569424"/>
            <a:ext cx="426882" cy="64217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" y="1170920"/>
            <a:ext cx="1547043" cy="130947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Rectángulo 18"/>
          <p:cNvSpPr/>
          <p:nvPr/>
        </p:nvSpPr>
        <p:spPr>
          <a:xfrm>
            <a:off x="5700713" y="474993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dirty="0" smtClean="0">
                <a:solidFill>
                  <a:schemeClr val="accent1">
                    <a:lumMod val="75000"/>
                  </a:schemeClr>
                </a:solidFill>
              </a:rPr>
              <a:t>TRAS UN LARGO Y DURO TRABAJO, SE REDACTARON 16 DOCUMENTOS, CUYO CONJUNTO CONSTITUYE UNA TOMA DE CONCIENCIA DE LA SITUACIÓN ACTUAL DE LA IGLESIA Y DEFINE LAS ORIENTACIONES QUE SE IMPONEN.</a:t>
            </a:r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14" y="2141511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7818" y="1146590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1.- Fundamento de la misión salvífica de la Familia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Cristiana. Basada en el sacramento del Matrimonio, todos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los sacramentos tienen misión , pero es especial misión del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matrimonio (Don y Mandato, por los sacramentos,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Bautismo, confirmación y Matrimonio</a:t>
            </a:r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s-MX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2.- Contenido Realidades de la Pareja,( Amor Unitivo y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Procreador, Unidad/exclusividad, indisolubilidad/Fidelidad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y Fecundidad</a:t>
            </a:r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s-MX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3.- Modalidad Comunitaria, todos en la familia con sus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dones y carismas al servicio de la comunidad, siendo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escuela de humanidad (Acogida cordial, encuentro y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dialogo, disponibilidad desinteresada, servicio generosos y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solidaridad</a:t>
            </a:r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es-MX" sz="1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4,. Dimensión Eclesiástica (La familia Apostolado Laical de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los cónyuges y padres Cristianos, </a:t>
            </a:r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</a:rPr>
              <a:t>tiene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necesidad de la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iglesia y la iglesia del apostolado de los matrimonios, y su</a:t>
            </a:r>
          </a:p>
          <a:p>
            <a:r>
              <a:rPr lang="es-MX" sz="1600" b="1" dirty="0">
                <a:solidFill>
                  <a:schemeClr val="accent1">
                    <a:lumMod val="75000"/>
                  </a:schemeClr>
                </a:solidFill>
              </a:rPr>
              <a:t>apostolado.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0" y="1139586"/>
            <a:ext cx="5155356" cy="18668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1" y="2992582"/>
            <a:ext cx="5155356" cy="31707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34" y="5228478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87" y="1821868"/>
            <a:ext cx="8572500" cy="42256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1741" y="2498654"/>
            <a:ext cx="1020847" cy="5833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1736" y="4068458"/>
            <a:ext cx="1856507" cy="6745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31" y="2097350"/>
            <a:ext cx="1079086" cy="101202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76618" y="1060338"/>
            <a:ext cx="106547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u="sng" dirty="0" smtClean="0">
                <a:solidFill>
                  <a:schemeClr val="accent1">
                    <a:lumMod val="75000"/>
                  </a:schemeClr>
                </a:solidFill>
              </a:rPr>
              <a:t>CONSTRUYAMOS LA IGLESIA TRABAJANDO DESDE LA FAMILIA</a:t>
            </a:r>
            <a:endParaRPr lang="es-MX" sz="3200" b="1" u="sng" dirty="0"/>
          </a:p>
        </p:txBody>
      </p:sp>
    </p:spTree>
    <p:extLst>
      <p:ext uri="{BB962C8B-B14F-4D97-AF65-F5344CB8AC3E}">
        <p14:creationId xmlns:p14="http://schemas.microsoft.com/office/powerpoint/2010/main" val="27797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970" y="795023"/>
            <a:ext cx="2151137" cy="20174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43853" y="3369024"/>
            <a:ext cx="368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GRACIAS</a:t>
            </a:r>
            <a:endParaRPr lang="es-MX" sz="7200" dirty="0"/>
          </a:p>
        </p:txBody>
      </p:sp>
    </p:spTree>
    <p:extLst>
      <p:ext uri="{BB962C8B-B14F-4D97-AF65-F5344CB8AC3E}">
        <p14:creationId xmlns:p14="http://schemas.microsoft.com/office/powerpoint/2010/main" val="21040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6624" y="1096301"/>
            <a:ext cx="6263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dirty="0">
                <a:solidFill>
                  <a:srgbClr val="3F3F3F"/>
                </a:solidFill>
                <a:latin typeface="ArialUnicodeMS"/>
              </a:rPr>
              <a:t>“Familia Iglesia Domestica”</a:t>
            </a:r>
            <a:endParaRPr lang="es-MX" sz="3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55" y="800987"/>
            <a:ext cx="2601665" cy="188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3" y="1923045"/>
            <a:ext cx="4136891" cy="3649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/>
          <p:cNvSpPr/>
          <p:nvPr/>
        </p:nvSpPr>
        <p:spPr>
          <a:xfrm>
            <a:off x="4919932" y="2525276"/>
            <a:ext cx="61929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/>
              <a:t>¿Que significa</a:t>
            </a:r>
            <a:r>
              <a:rPr lang="es-MX" sz="3200" dirty="0" smtClean="0"/>
              <a:t>?</a:t>
            </a:r>
          </a:p>
          <a:p>
            <a:pPr algn="ctr"/>
            <a:endParaRPr lang="es-MX" sz="3200" dirty="0"/>
          </a:p>
          <a:p>
            <a:pPr algn="ctr"/>
            <a:r>
              <a:rPr lang="es-MX" sz="3200" dirty="0"/>
              <a:t>¿Que queremos decir con esto</a:t>
            </a:r>
            <a:r>
              <a:rPr lang="es-MX" sz="3200" dirty="0" smtClean="0"/>
              <a:t>?</a:t>
            </a:r>
          </a:p>
          <a:p>
            <a:pPr algn="ctr"/>
            <a:endParaRPr lang="es-MX" sz="3200" dirty="0"/>
          </a:p>
          <a:p>
            <a:pPr algn="ctr"/>
            <a:r>
              <a:rPr lang="es-MX" sz="3200" dirty="0"/>
              <a:t>Familia Cristiana centro de reflexión</a:t>
            </a:r>
          </a:p>
          <a:p>
            <a:pPr algn="ctr"/>
            <a:r>
              <a:rPr lang="es-MX" sz="3200" dirty="0"/>
              <a:t>y objetivo de programas Pastorales.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14" y="1325221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0108" y="987240"/>
            <a:ext cx="789709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2">
                    <a:lumMod val="50000"/>
                  </a:schemeClr>
                </a:solidFill>
              </a:rPr>
              <a:t>(Dicc. LE)</a:t>
            </a:r>
          </a:p>
          <a:p>
            <a:r>
              <a:rPr lang="es-MX" dirty="0"/>
              <a:t>Familia: Grupo de personas emparentadas entre sí que viven juntas, lo que lleva</a:t>
            </a:r>
          </a:p>
          <a:p>
            <a:r>
              <a:rPr lang="es-MX" dirty="0"/>
              <a:t>implícito los conceptos de parentesco y convivencia</a:t>
            </a: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</a:rPr>
              <a:t>( Humanidades)</a:t>
            </a:r>
          </a:p>
          <a:p>
            <a:r>
              <a:rPr lang="es-MX" dirty="0"/>
              <a:t>Familia es el conjunto de personas unidas por vínculos de matrimonio,</a:t>
            </a:r>
          </a:p>
          <a:p>
            <a:r>
              <a:rPr lang="es-MX" dirty="0"/>
              <a:t>parentesco o adopción.</a:t>
            </a: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</a:rPr>
              <a:t>(Social)</a:t>
            </a:r>
          </a:p>
          <a:p>
            <a:r>
              <a:rPr lang="es-MX" dirty="0"/>
              <a:t>Institución formada por personas unidas por vínculos de sangre o no,</a:t>
            </a:r>
          </a:p>
          <a:p>
            <a:r>
              <a:rPr lang="es-MX" dirty="0"/>
              <a:t>relacionados con ellos en virtud de intereses económicos, religiosos o de ayuda,</a:t>
            </a:r>
          </a:p>
          <a:p>
            <a:r>
              <a:rPr lang="es-MX" dirty="0"/>
              <a:t>que constituyen una unión estable, pública y voluntaria.</a:t>
            </a:r>
          </a:p>
          <a:p>
            <a:r>
              <a:rPr lang="es-MX" dirty="0">
                <a:solidFill>
                  <a:schemeClr val="bg2">
                    <a:lumMod val="50000"/>
                  </a:schemeClr>
                </a:solidFill>
              </a:rPr>
              <a:t>(Jurídico)</a:t>
            </a:r>
          </a:p>
          <a:p>
            <a:r>
              <a:rPr lang="es-MX" dirty="0"/>
              <a:t>Comunidad de personas basada en el matrimonio o convivencia formado por los</a:t>
            </a:r>
          </a:p>
          <a:p>
            <a:r>
              <a:rPr lang="es-MX" dirty="0"/>
              <a:t>padres y sus descendientes de un tronco común y que se relacionan entre si por</a:t>
            </a:r>
          </a:p>
          <a:p>
            <a:r>
              <a:rPr lang="es-MX" dirty="0"/>
              <a:t>el matrimonio civil.</a:t>
            </a:r>
          </a:p>
          <a:p>
            <a:pPr algn="ctr"/>
            <a:r>
              <a:rPr lang="es-MX" dirty="0">
                <a:solidFill>
                  <a:schemeClr val="bg2">
                    <a:lumMod val="50000"/>
                  </a:schemeClr>
                </a:solidFill>
              </a:rPr>
              <a:t>Familia Iglesia Católica</a:t>
            </a:r>
          </a:p>
          <a:p>
            <a:pPr algn="just"/>
            <a:r>
              <a:rPr lang="es-MX" b="1" dirty="0"/>
              <a:t>La familia se define como “la sociedad natural en que el hombre y la mujer son</a:t>
            </a:r>
          </a:p>
          <a:p>
            <a:pPr algn="just"/>
            <a:r>
              <a:rPr lang="es-MX" b="1" dirty="0"/>
              <a:t>llamados al don de sí en el amor y en el don de la vida”</a:t>
            </a:r>
          </a:p>
          <a:p>
            <a:pPr algn="just"/>
            <a:r>
              <a:rPr lang="es-MX" b="1" dirty="0"/>
              <a:t>El matrimonio y la familia contienen dentro de sí todos los valores humanos</a:t>
            </a:r>
          </a:p>
          <a:p>
            <a:pPr algn="just"/>
            <a:r>
              <a:rPr lang="es-MX" b="1" dirty="0"/>
              <a:t>necesarios para construir y reconstruir una sociedad.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4" y="1683695"/>
            <a:ext cx="2729346" cy="451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14" y="1177683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7814" y="1623674"/>
            <a:ext cx="8866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La </a:t>
            </a:r>
            <a:r>
              <a:rPr lang="es-MX" dirty="0"/>
              <a:t>ideología del género y la cultura del descarte, propone nuevas definiciones de familia, </a:t>
            </a:r>
            <a:r>
              <a:rPr lang="es-MX" dirty="0" smtClean="0"/>
              <a:t>haciendo </a:t>
            </a:r>
            <a:r>
              <a:rPr lang="es-MX" dirty="0"/>
              <a:t>que </a:t>
            </a:r>
            <a:r>
              <a:rPr lang="es-MX" dirty="0" smtClean="0"/>
              <a:t>las nuevas </a:t>
            </a:r>
            <a:r>
              <a:rPr lang="es-MX" dirty="0"/>
              <a:t>generaciones cuestionen su verdadero rol en la sociedad. Por esto, es de vital importancia trabajar </a:t>
            </a:r>
            <a:r>
              <a:rPr lang="es-MX" dirty="0" smtClean="0"/>
              <a:t>en la </a:t>
            </a:r>
            <a:r>
              <a:rPr lang="es-MX" dirty="0"/>
              <a:t>formación de familias con bases sólidas y éticas donde el concepto quede claro para </a:t>
            </a:r>
            <a:r>
              <a:rPr lang="es-MX" dirty="0" smtClean="0"/>
              <a:t>cada uno </a:t>
            </a:r>
            <a:r>
              <a:rPr lang="es-MX" dirty="0"/>
              <a:t>de </a:t>
            </a:r>
            <a:r>
              <a:rPr lang="es-MX" dirty="0" smtClean="0"/>
              <a:t>sus miembros</a:t>
            </a:r>
            <a:r>
              <a:rPr lang="es-MX" dirty="0"/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322645" y="792079"/>
            <a:ext cx="6015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dirty="0"/>
              <a:t>Nuevas definiciones de familia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146" y="792079"/>
            <a:ext cx="1981091" cy="253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14" y="1325221"/>
            <a:ext cx="1079086" cy="10120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54" y="3331383"/>
            <a:ext cx="8490501" cy="283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94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084619" y="2133600"/>
            <a:ext cx="59297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/>
              <a:t>La </a:t>
            </a:r>
            <a:r>
              <a:rPr lang="es-MX" dirty="0"/>
              <a:t>iglesia Domestica no es otra cosa que “</a:t>
            </a:r>
            <a:r>
              <a:rPr lang="es-MX" dirty="0" smtClean="0"/>
              <a:t>la familia </a:t>
            </a:r>
            <a:r>
              <a:rPr lang="es-MX" dirty="0"/>
              <a:t>de Dios” (Cf 1655 -1656 catecismo de la iglesia</a:t>
            </a:r>
          </a:p>
          <a:p>
            <a:pPr algn="just"/>
            <a:r>
              <a:rPr lang="es-MX" dirty="0"/>
              <a:t>católica </a:t>
            </a:r>
            <a:r>
              <a:rPr lang="es-MX" dirty="0" smtClean="0"/>
              <a:t>)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En sus Orígenes, el núcleo de la iglesia era constituida</a:t>
            </a:r>
          </a:p>
          <a:p>
            <a:pPr algn="just"/>
            <a:r>
              <a:rPr lang="es-MX" dirty="0"/>
              <a:t>por los que habían creído y querían que sus hijos y toda su</a:t>
            </a:r>
          </a:p>
          <a:p>
            <a:pPr algn="just"/>
            <a:r>
              <a:rPr lang="es-MX" dirty="0"/>
              <a:t>casa, fuera salvada (Cf </a:t>
            </a:r>
            <a:r>
              <a:rPr lang="es-MX" dirty="0" err="1"/>
              <a:t>Hch</a:t>
            </a:r>
            <a:r>
              <a:rPr lang="es-MX" dirty="0"/>
              <a:t> 18,8)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9" y="2023919"/>
            <a:ext cx="3580486" cy="403383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962400" y="901887"/>
            <a:ext cx="672600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s-MX" sz="2800" b="1" dirty="0">
                <a:solidFill>
                  <a:srgbClr val="FF0000"/>
                </a:solidFill>
              </a:rPr>
              <a:t>Cristo quiso nacer en el seno de una familia</a:t>
            </a:r>
          </a:p>
          <a:p>
            <a:pPr algn="ctr"/>
            <a:r>
              <a:rPr lang="es-MX" sz="2800" b="1" dirty="0">
                <a:solidFill>
                  <a:srgbClr val="FF0000"/>
                </a:solidFill>
              </a:rPr>
              <a:t>“La Sagrada Familia</a:t>
            </a:r>
            <a:r>
              <a:rPr lang="es-MX" sz="2800" b="1" dirty="0" smtClean="0">
                <a:solidFill>
                  <a:srgbClr val="FF0000"/>
                </a:solidFill>
              </a:rPr>
              <a:t>”</a:t>
            </a:r>
            <a:r>
              <a:rPr lang="es-E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endParaRPr lang="es-E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34" y="5228478"/>
            <a:ext cx="1079086" cy="1012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31671" y="2856480"/>
            <a:ext cx="741218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500" b="1" dirty="0">
                <a:solidFill>
                  <a:srgbClr val="212529"/>
                </a:solidFill>
                <a:latin typeface="Roboto"/>
              </a:rPr>
              <a:t>1655</a:t>
            </a:r>
            <a:r>
              <a:rPr lang="es-MX" sz="1500" dirty="0">
                <a:solidFill>
                  <a:srgbClr val="212529"/>
                </a:solidFill>
                <a:latin typeface="Roboto"/>
              </a:rPr>
              <a:t> Cristo quiso nacer y crecer en el seno de la Sagrada Familia de José y de María. La Iglesia no es otra cosa que la "familia de Dios". Desde sus orígenes, el núcleo de la Iglesia estaba a menudo constituido por los que, "con toda su casa", habían llegado a ser creyentes (</a:t>
            </a:r>
            <a:r>
              <a:rPr lang="es-MX" sz="1500" dirty="0" err="1">
                <a:solidFill>
                  <a:srgbClr val="212529"/>
                </a:solidFill>
                <a:latin typeface="Roboto"/>
              </a:rPr>
              <a:t>cf</a:t>
            </a:r>
            <a:r>
              <a:rPr lang="es-MX" sz="1500" dirty="0">
                <a:solidFill>
                  <a:srgbClr val="212529"/>
                </a:solidFill>
                <a:latin typeface="Roboto"/>
              </a:rPr>
              <a:t> </a:t>
            </a:r>
            <a:r>
              <a:rPr lang="es-MX" sz="1500" dirty="0" err="1">
                <a:solidFill>
                  <a:srgbClr val="212529"/>
                </a:solidFill>
                <a:latin typeface="Roboto"/>
              </a:rPr>
              <a:t>Hch</a:t>
            </a:r>
            <a:r>
              <a:rPr lang="es-MX" sz="1500" dirty="0">
                <a:solidFill>
                  <a:srgbClr val="212529"/>
                </a:solidFill>
                <a:latin typeface="Roboto"/>
              </a:rPr>
              <a:t> 18,8). Cuando se convertían deseaban también que se salvase "toda su casa" (</a:t>
            </a:r>
            <a:r>
              <a:rPr lang="es-MX" sz="1500" dirty="0" err="1">
                <a:solidFill>
                  <a:srgbClr val="212529"/>
                </a:solidFill>
                <a:latin typeface="Roboto"/>
              </a:rPr>
              <a:t>cf</a:t>
            </a:r>
            <a:r>
              <a:rPr lang="es-MX" sz="1500" dirty="0">
                <a:solidFill>
                  <a:srgbClr val="212529"/>
                </a:solidFill>
                <a:latin typeface="Roboto"/>
              </a:rPr>
              <a:t> </a:t>
            </a:r>
            <a:r>
              <a:rPr lang="es-MX" sz="1500" dirty="0" err="1">
                <a:solidFill>
                  <a:srgbClr val="212529"/>
                </a:solidFill>
                <a:latin typeface="Roboto"/>
              </a:rPr>
              <a:t>Hch</a:t>
            </a:r>
            <a:r>
              <a:rPr lang="es-MX" sz="1500" dirty="0">
                <a:solidFill>
                  <a:srgbClr val="212529"/>
                </a:solidFill>
                <a:latin typeface="Roboto"/>
              </a:rPr>
              <a:t> 16,31; 11,14). Estas familias convertidas eran islotes de vida cristiana en un mundo no </a:t>
            </a:r>
            <a:r>
              <a:rPr lang="es-MX" sz="1500" dirty="0" smtClean="0">
                <a:solidFill>
                  <a:srgbClr val="212529"/>
                </a:solidFill>
                <a:latin typeface="Roboto"/>
              </a:rPr>
              <a:t>creyente.</a:t>
            </a:r>
          </a:p>
          <a:p>
            <a:pPr algn="just"/>
            <a:r>
              <a:rPr lang="es-MX" sz="1500" dirty="0"/>
              <a:t/>
            </a:r>
            <a:br>
              <a:rPr lang="es-MX" sz="1500" dirty="0"/>
            </a:br>
            <a:r>
              <a:rPr lang="es-MX" sz="1500" b="1" dirty="0">
                <a:solidFill>
                  <a:srgbClr val="212529"/>
                </a:solidFill>
                <a:latin typeface="Roboto"/>
              </a:rPr>
              <a:t>1656 </a:t>
            </a:r>
            <a:r>
              <a:rPr lang="es-MX" sz="1500" dirty="0">
                <a:solidFill>
                  <a:srgbClr val="212529"/>
                </a:solidFill>
                <a:latin typeface="Roboto"/>
              </a:rPr>
              <a:t>En nuestros días, en un mundo frecuentemente extraño e incluso hostil a la fe, las familias creyentes tienen una importancia primordial en cuanto faros de una fe viva e irradiadora. Por eso el Concilio Vaticano II llama a la familia, con una antigua expresión, </a:t>
            </a:r>
            <a:r>
              <a:rPr lang="es-MX" sz="1500" dirty="0" err="1">
                <a:solidFill>
                  <a:srgbClr val="212529"/>
                </a:solidFill>
                <a:latin typeface="Roboto"/>
              </a:rPr>
              <a:t>Ecclesia</a:t>
            </a:r>
            <a:r>
              <a:rPr lang="es-MX" sz="1500" dirty="0">
                <a:solidFill>
                  <a:srgbClr val="212529"/>
                </a:solidFill>
                <a:latin typeface="Roboto"/>
              </a:rPr>
              <a:t> domestica (LG 11; cf. FC 21). En el seno de la familia, "los padres han de ser para sus hijos los primeros anunciadores de la fe con su palabra y con su ejemplo, y han de fomentar la vocación personal de cada uno y, con especial cuidado, la vocación a la vida consagrada" (LG 11).</a:t>
            </a:r>
            <a:endParaRPr lang="es-MX" sz="15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0" y="1771267"/>
            <a:ext cx="3584759" cy="40359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061" y="1160639"/>
            <a:ext cx="9413040" cy="92057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56908" y="2168623"/>
            <a:ext cx="732905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r>
              <a:rPr lang="es-MX" sz="2800" dirty="0">
                <a:solidFill>
                  <a:schemeClr val="accent1">
                    <a:lumMod val="75000"/>
                  </a:schemeClr>
                </a:solidFill>
              </a:rPr>
              <a:t>(Cf 1655 -1656 catecismo de la </a:t>
            </a:r>
            <a:r>
              <a:rPr lang="es-MX" sz="2800" dirty="0" smtClean="0">
                <a:solidFill>
                  <a:schemeClr val="accent1">
                    <a:lumMod val="75000"/>
                  </a:schemeClr>
                </a:solidFill>
              </a:rPr>
              <a:t>iglesia católica </a:t>
            </a:r>
            <a:r>
              <a:rPr lang="es-MX" sz="28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62" y="1620927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1153436"/>
            <a:ext cx="120534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solidFill>
                  <a:schemeClr val="accent1">
                    <a:lumMod val="75000"/>
                  </a:schemeClr>
                </a:solidFill>
              </a:rPr>
              <a:t>Jesús predicaba en </a:t>
            </a:r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</a:rPr>
              <a:t>Templos, </a:t>
            </a:r>
          </a:p>
          <a:p>
            <a:pPr algn="ctr"/>
            <a:r>
              <a:rPr lang="es-MX" sz="4000" b="1" dirty="0" smtClean="0">
                <a:solidFill>
                  <a:schemeClr val="accent1">
                    <a:lumMod val="75000"/>
                  </a:schemeClr>
                </a:solidFill>
              </a:rPr>
              <a:t>Sinagogas </a:t>
            </a:r>
            <a:r>
              <a:rPr lang="es-MX" sz="4000" b="1" dirty="0">
                <a:solidFill>
                  <a:schemeClr val="accent1">
                    <a:lumMod val="75000"/>
                  </a:schemeClr>
                </a:solidFill>
              </a:rPr>
              <a:t>y Casas Familiares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1" y="2715804"/>
            <a:ext cx="5252779" cy="33929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76" y="2809456"/>
            <a:ext cx="5399811" cy="32992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369" y="1646663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1" y="1448695"/>
            <a:ext cx="7375264" cy="38313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ángulo 3"/>
          <p:cNvSpPr/>
          <p:nvPr/>
        </p:nvSpPr>
        <p:spPr>
          <a:xfrm>
            <a:off x="979068" y="5044480"/>
            <a:ext cx="93241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LOS PRIMEROS CRISTIANOS Y EL TERMINO</a:t>
            </a:r>
          </a:p>
          <a:p>
            <a:pPr algn="ctr"/>
            <a:r>
              <a:rPr lang="es-MX" sz="4000" dirty="0">
                <a:solidFill>
                  <a:schemeClr val="accent1">
                    <a:lumMod val="75000"/>
                  </a:schemeClr>
                </a:solidFill>
              </a:rPr>
              <a:t>“IGLESIA DOMESTICA”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079" y="1681715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68036" y="1278131"/>
            <a:ext cx="113884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CalibriLight"/>
              </a:rPr>
              <a:t>La iglesia tiene la misión de salvar al mundo</a:t>
            </a:r>
          </a:p>
          <a:p>
            <a:pPr algn="ctr"/>
            <a:r>
              <a:rPr lang="es-MX" sz="4000" dirty="0">
                <a:solidFill>
                  <a:schemeClr val="accent1">
                    <a:lumMod val="50000"/>
                  </a:schemeClr>
                </a:solidFill>
                <a:latin typeface="CalibriLight"/>
              </a:rPr>
              <a:t>Por Jesucristo y su espíritu Santo</a:t>
            </a:r>
            <a:endParaRPr lang="es-MX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46" y="2601570"/>
            <a:ext cx="8478535" cy="339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34" y="5228478"/>
            <a:ext cx="107908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2C5888BA-D9FF-4DB1-8972-3CEC5AB3D01D}" vid="{1887F860-2D0E-4312-B074-5391599FB0A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859</Words>
  <Application>Microsoft Office PowerPoint</Application>
  <PresentationFormat>Panorámica</PresentationFormat>
  <Paragraphs>127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Arial</vt:lpstr>
      <vt:lpstr>ArialUnicodeMS</vt:lpstr>
      <vt:lpstr>Calibri</vt:lpstr>
      <vt:lpstr>Calibri Light</vt:lpstr>
      <vt:lpstr>CalibriLight</vt:lpstr>
      <vt:lpstr>CalibriLight,Italic</vt:lpstr>
      <vt:lpstr>Helvetica</vt:lpstr>
      <vt:lpstr>Palatino Linotype</vt:lpstr>
      <vt:lpstr>Roboto</vt:lpstr>
      <vt:lpstr>Trebuchet MS</vt:lpstr>
      <vt:lpstr>Verdana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 DV4</dc:creator>
  <cp:lastModifiedBy>Cuenta Microsoft</cp:lastModifiedBy>
  <cp:revision>29</cp:revision>
  <dcterms:modified xsi:type="dcterms:W3CDTF">2023-02-09T15:05:20Z</dcterms:modified>
</cp:coreProperties>
</file>