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1"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18892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418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7290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41570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0980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22053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29583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2897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3576967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193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2088050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92803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8231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7421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1650574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10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4570548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image" Target="../media/image2.emf"/><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package" Target="../embeddings/Microsoft_Excel_Worksheet1.xlsx"/><Relationship Id="rId5" Type="http://schemas.openxmlformats.org/officeDocument/2006/relationships/image" Target="../media/image2.emf"/><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emf"/><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F25D52DA-C527-E1E4-4E74-37FB1853C5E9}"/>
              </a:ext>
            </a:extLst>
          </p:cNvPr>
          <p:cNvSpPr txBox="1"/>
          <p:nvPr/>
        </p:nvSpPr>
        <p:spPr>
          <a:xfrm>
            <a:off x="1305679" y="853563"/>
            <a:ext cx="8508672" cy="1446550"/>
          </a:xfrm>
          <a:prstGeom prst="rect">
            <a:avLst/>
          </a:prstGeom>
          <a:noFill/>
        </p:spPr>
        <p:txBody>
          <a:bodyPr wrap="square" rtlCol="0">
            <a:spAutoFit/>
          </a:bodyPr>
          <a:lstStyle/>
          <a:p>
            <a:pPr algn="ctr"/>
            <a:r>
              <a:rPr lang="es-MX" sz="4400" dirty="0"/>
              <a:t>La expresión sana de las emociones</a:t>
            </a:r>
          </a:p>
        </p:txBody>
      </p:sp>
      <p:pic>
        <p:nvPicPr>
          <p:cNvPr id="1028" name="Picture 4" descr="Pienso, siento y luego existo”: Seis datos que no conocías de las emociones  - Plenilunia">
            <a:extLst>
              <a:ext uri="{FF2B5EF4-FFF2-40B4-BE49-F238E27FC236}">
                <a16:creationId xmlns:a16="http://schemas.microsoft.com/office/drawing/2014/main" id="{808BA755-F4A1-8F7B-1B74-46430C4A00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254" y="2242204"/>
            <a:ext cx="5777521" cy="385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5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animEffect transition="in" filter="barn(inVertical)">
                                      <p:cBhvr>
                                        <p:cTn id="9" dur="3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8" name="CuadroTexto 7">
            <a:extLst>
              <a:ext uri="{FF2B5EF4-FFF2-40B4-BE49-F238E27FC236}">
                <a16:creationId xmlns:a16="http://schemas.microsoft.com/office/drawing/2014/main" id="{20EE0F6B-8026-15B1-465D-4B5548D91AF1}"/>
              </a:ext>
            </a:extLst>
          </p:cNvPr>
          <p:cNvSpPr txBox="1"/>
          <p:nvPr/>
        </p:nvSpPr>
        <p:spPr>
          <a:xfrm>
            <a:off x="1443038" y="914400"/>
            <a:ext cx="8392459" cy="4939814"/>
          </a:xfrm>
          <a:prstGeom prst="rect">
            <a:avLst/>
          </a:prstGeom>
          <a:noFill/>
        </p:spPr>
        <p:txBody>
          <a:bodyPr wrap="square" rtlCol="0">
            <a:spAutoFit/>
          </a:bodyPr>
          <a:lstStyle/>
          <a:p>
            <a:r>
              <a:rPr lang="es-ES" sz="2400" dirty="0">
                <a:latin typeface="Calibri" panose="020F0502020204030204" pitchFamily="34" charset="0"/>
                <a:cs typeface="Calibri" panose="020F0502020204030204" pitchFamily="34" charset="0"/>
              </a:rPr>
              <a:t>Si logras aprender a manejar tus emociones evitarás padecer los siguientes estados de ánimo:</a:t>
            </a:r>
          </a:p>
          <a:p>
            <a:pPr marL="285750" indent="-285750">
              <a:lnSpc>
                <a:spcPct val="150000"/>
              </a:lnSpc>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Pesimismo</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Melancolía</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Depresión</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Ansiedad</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Angustia</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Desesperanza</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Resentimiento</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Rencor</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Desprecio</a:t>
            </a:r>
          </a:p>
          <a:p>
            <a:pPr marL="285750" indent="-285750">
              <a:buFont typeface="Wingdings" panose="05000000000000000000" pitchFamily="2" charset="2"/>
              <a:buChar char="q"/>
            </a:pPr>
            <a:r>
              <a:rPr lang="es-ES" sz="2200" b="1" dirty="0">
                <a:solidFill>
                  <a:schemeClr val="accent2">
                    <a:lumMod val="75000"/>
                  </a:schemeClr>
                </a:solidFill>
                <a:latin typeface="Lucida Calligraphy" panose="03010101010101010101" pitchFamily="66" charset="0"/>
              </a:rPr>
              <a:t>Ira</a:t>
            </a:r>
          </a:p>
          <a:p>
            <a:r>
              <a:rPr lang="es-ES" dirty="0"/>
              <a:t> </a:t>
            </a:r>
          </a:p>
          <a:p>
            <a:pPr marL="285750" indent="-285750">
              <a:buFont typeface="Wingdings" panose="05000000000000000000" pitchFamily="2" charset="2"/>
              <a:buChar char="q"/>
            </a:pPr>
            <a:endParaRPr lang="es-MX" dirty="0"/>
          </a:p>
        </p:txBody>
      </p:sp>
      <p:sp>
        <p:nvSpPr>
          <p:cNvPr id="9" name="CuadroTexto 8">
            <a:extLst>
              <a:ext uri="{FF2B5EF4-FFF2-40B4-BE49-F238E27FC236}">
                <a16:creationId xmlns:a16="http://schemas.microsoft.com/office/drawing/2014/main" id="{C86D74E2-8C91-63C8-D801-03AE860C0751}"/>
              </a:ext>
            </a:extLst>
          </p:cNvPr>
          <p:cNvSpPr txBox="1"/>
          <p:nvPr/>
        </p:nvSpPr>
        <p:spPr>
          <a:xfrm>
            <a:off x="1577648" y="5076073"/>
            <a:ext cx="8124492" cy="1323439"/>
          </a:xfrm>
          <a:prstGeom prst="rect">
            <a:avLst/>
          </a:prstGeom>
          <a:noFill/>
        </p:spPr>
        <p:txBody>
          <a:bodyPr wrap="square" rtlCol="0">
            <a:spAutoFit/>
          </a:bodyPr>
          <a:lstStyle/>
          <a:p>
            <a:pPr algn="ctr"/>
            <a:r>
              <a:rPr lang="es-ES" sz="4000" dirty="0">
                <a:solidFill>
                  <a:srgbClr val="C00000"/>
                </a:solidFill>
                <a:latin typeface="Cooper Black" panose="0208090404030B020404" pitchFamily="18" charset="0"/>
              </a:rPr>
              <a:t>Lo que te permitirá vivir de una manera más plena y feliz</a:t>
            </a:r>
            <a:endParaRPr lang="es-MX" sz="4000" dirty="0">
              <a:solidFill>
                <a:srgbClr val="C00000"/>
              </a:solidFill>
              <a:latin typeface="Cooper Black" panose="0208090404030B020404" pitchFamily="18" charset="0"/>
            </a:endParaRPr>
          </a:p>
        </p:txBody>
      </p:sp>
      <p:pic>
        <p:nvPicPr>
          <p:cNvPr id="2" name="Imagen 1">
            <a:extLst>
              <a:ext uri="{FF2B5EF4-FFF2-40B4-BE49-F238E27FC236}">
                <a16:creationId xmlns:a16="http://schemas.microsoft.com/office/drawing/2014/main" id="{2E959048-BF3C-43FD-D99C-1A8244E50EA2}"/>
              </a:ext>
            </a:extLst>
          </p:cNvPr>
          <p:cNvPicPr>
            <a:picLocks noChangeAspect="1"/>
          </p:cNvPicPr>
          <p:nvPr/>
        </p:nvPicPr>
        <p:blipFill>
          <a:blip r:embed="rId5"/>
          <a:stretch>
            <a:fillRect/>
          </a:stretch>
        </p:blipFill>
        <p:spPr>
          <a:xfrm>
            <a:off x="5818783" y="1703630"/>
            <a:ext cx="4582771" cy="3234361"/>
          </a:xfrm>
          <a:prstGeom prst="rect">
            <a:avLst/>
          </a:prstGeom>
        </p:spPr>
      </p:pic>
    </p:spTree>
    <p:extLst>
      <p:ext uri="{BB962C8B-B14F-4D97-AF65-F5344CB8AC3E}">
        <p14:creationId xmlns:p14="http://schemas.microsoft.com/office/powerpoint/2010/main" val="33413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0"/>
                                        <p:tgtEl>
                                          <p:spTgt spid="2"/>
                                        </p:tgtEl>
                                      </p:cBhvr>
                                    </p:animEffect>
                                  </p:childTnLst>
                                </p:cTn>
                              </p:par>
                            </p:childTnLst>
                          </p:cTn>
                        </p:par>
                        <p:par>
                          <p:cTn id="13" fill="hold">
                            <p:stCondLst>
                              <p:cond delay="7000"/>
                            </p:stCondLst>
                            <p:childTnLst>
                              <p:par>
                                <p:cTn id="14" presetID="45" presetClass="entr" presetSubtype="0" fill="hold" nodeType="after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2000"/>
                                        <p:tgtEl>
                                          <p:spTgt spid="8">
                                            <p:txEl>
                                              <p:pRg st="1" end="1"/>
                                            </p:txEl>
                                          </p:spTgt>
                                        </p:tgtEl>
                                      </p:cBhvr>
                                    </p:animEffect>
                                    <p:anim calcmode="lin" valueType="num">
                                      <p:cBhvr>
                                        <p:cTn id="17"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18" dur="2000" fill="hold"/>
                                        <p:tgtEl>
                                          <p:spTgt spid="8">
                                            <p:txEl>
                                              <p:pRg st="1" end="1"/>
                                            </p:txEl>
                                          </p:spTgt>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2000"/>
                                        <p:tgtEl>
                                          <p:spTgt spid="8">
                                            <p:txEl>
                                              <p:pRg st="2" end="2"/>
                                            </p:txEl>
                                          </p:spTgt>
                                        </p:tgtEl>
                                      </p:cBhvr>
                                    </p:animEffect>
                                    <p:anim calcmode="lin" valueType="num">
                                      <p:cBhvr>
                                        <p:cTn id="22" dur="2000" fill="hold"/>
                                        <p:tgtEl>
                                          <p:spTgt spid="8">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8">
                                            <p:txEl>
                                              <p:pRg st="2" end="2"/>
                                            </p:txEl>
                                          </p:spTgt>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2000"/>
                                        <p:tgtEl>
                                          <p:spTgt spid="8">
                                            <p:txEl>
                                              <p:pRg st="3" end="3"/>
                                            </p:txEl>
                                          </p:spTgt>
                                        </p:tgtEl>
                                      </p:cBhvr>
                                    </p:animEffect>
                                    <p:anim calcmode="lin" valueType="num">
                                      <p:cBhvr>
                                        <p:cTn id="27" dur="2000" fill="hold"/>
                                        <p:tgtEl>
                                          <p:spTgt spid="8">
                                            <p:txEl>
                                              <p:pRg st="3" end="3"/>
                                            </p:txEl>
                                          </p:spTgt>
                                        </p:tgtEl>
                                        <p:attrNameLst>
                                          <p:attrName>ppt_w</p:attrName>
                                        </p:attrNameLst>
                                      </p:cBhvr>
                                      <p:tavLst>
                                        <p:tav tm="0" fmla="#ppt_w*sin(2.5*pi*$)">
                                          <p:val>
                                            <p:fltVal val="0"/>
                                          </p:val>
                                        </p:tav>
                                        <p:tav tm="100000">
                                          <p:val>
                                            <p:fltVal val="1"/>
                                          </p:val>
                                        </p:tav>
                                      </p:tavLst>
                                    </p:anim>
                                    <p:anim calcmode="lin" valueType="num">
                                      <p:cBhvr>
                                        <p:cTn id="28" dur="2000" fill="hold"/>
                                        <p:tgtEl>
                                          <p:spTgt spid="8">
                                            <p:txEl>
                                              <p:pRg st="3" end="3"/>
                                            </p:txEl>
                                          </p:spTgt>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2000"/>
                                        <p:tgtEl>
                                          <p:spTgt spid="8">
                                            <p:txEl>
                                              <p:pRg st="4" end="4"/>
                                            </p:txEl>
                                          </p:spTgt>
                                        </p:tgtEl>
                                      </p:cBhvr>
                                    </p:animEffect>
                                    <p:anim calcmode="lin" valueType="num">
                                      <p:cBhvr>
                                        <p:cTn id="32" dur="2000" fill="hold"/>
                                        <p:tgtEl>
                                          <p:spTgt spid="8">
                                            <p:txEl>
                                              <p:pRg st="4" end="4"/>
                                            </p:txEl>
                                          </p:spTgt>
                                        </p:tgtEl>
                                        <p:attrNameLst>
                                          <p:attrName>ppt_w</p:attrName>
                                        </p:attrNameLst>
                                      </p:cBhvr>
                                      <p:tavLst>
                                        <p:tav tm="0" fmla="#ppt_w*sin(2.5*pi*$)">
                                          <p:val>
                                            <p:fltVal val="0"/>
                                          </p:val>
                                        </p:tav>
                                        <p:tav tm="100000">
                                          <p:val>
                                            <p:fltVal val="1"/>
                                          </p:val>
                                        </p:tav>
                                      </p:tavLst>
                                    </p:anim>
                                    <p:anim calcmode="lin" valueType="num">
                                      <p:cBhvr>
                                        <p:cTn id="33" dur="2000" fill="hold"/>
                                        <p:tgtEl>
                                          <p:spTgt spid="8">
                                            <p:txEl>
                                              <p:pRg st="4" end="4"/>
                                            </p:txEl>
                                          </p:spTgt>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2000"/>
                                        <p:tgtEl>
                                          <p:spTgt spid="8">
                                            <p:txEl>
                                              <p:pRg st="5" end="5"/>
                                            </p:txEl>
                                          </p:spTgt>
                                        </p:tgtEl>
                                      </p:cBhvr>
                                    </p:animEffect>
                                    <p:anim calcmode="lin" valueType="num">
                                      <p:cBhvr>
                                        <p:cTn id="37" dur="2000" fill="hold"/>
                                        <p:tgtEl>
                                          <p:spTgt spid="8">
                                            <p:txEl>
                                              <p:pRg st="5" end="5"/>
                                            </p:txEl>
                                          </p:spTgt>
                                        </p:tgtEl>
                                        <p:attrNameLst>
                                          <p:attrName>ppt_w</p:attrName>
                                        </p:attrNameLst>
                                      </p:cBhvr>
                                      <p:tavLst>
                                        <p:tav tm="0" fmla="#ppt_w*sin(2.5*pi*$)">
                                          <p:val>
                                            <p:fltVal val="0"/>
                                          </p:val>
                                        </p:tav>
                                        <p:tav tm="100000">
                                          <p:val>
                                            <p:fltVal val="1"/>
                                          </p:val>
                                        </p:tav>
                                      </p:tavLst>
                                    </p:anim>
                                    <p:anim calcmode="lin" valueType="num">
                                      <p:cBhvr>
                                        <p:cTn id="38" dur="2000" fill="hold"/>
                                        <p:tgtEl>
                                          <p:spTgt spid="8">
                                            <p:txEl>
                                              <p:pRg st="5" end="5"/>
                                            </p:txEl>
                                          </p:spTgt>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2000"/>
                                        <p:tgtEl>
                                          <p:spTgt spid="8">
                                            <p:txEl>
                                              <p:pRg st="6" end="6"/>
                                            </p:txEl>
                                          </p:spTgt>
                                        </p:tgtEl>
                                      </p:cBhvr>
                                    </p:animEffect>
                                    <p:anim calcmode="lin" valueType="num">
                                      <p:cBhvr>
                                        <p:cTn id="42" dur="2000" fill="hold"/>
                                        <p:tgtEl>
                                          <p:spTgt spid="8">
                                            <p:txEl>
                                              <p:pRg st="6" end="6"/>
                                            </p:txEl>
                                          </p:spTgt>
                                        </p:tgtEl>
                                        <p:attrNameLst>
                                          <p:attrName>ppt_w</p:attrName>
                                        </p:attrNameLst>
                                      </p:cBhvr>
                                      <p:tavLst>
                                        <p:tav tm="0" fmla="#ppt_w*sin(2.5*pi*$)">
                                          <p:val>
                                            <p:fltVal val="0"/>
                                          </p:val>
                                        </p:tav>
                                        <p:tav tm="100000">
                                          <p:val>
                                            <p:fltVal val="1"/>
                                          </p:val>
                                        </p:tav>
                                      </p:tavLst>
                                    </p:anim>
                                    <p:anim calcmode="lin" valueType="num">
                                      <p:cBhvr>
                                        <p:cTn id="43" dur="2000" fill="hold"/>
                                        <p:tgtEl>
                                          <p:spTgt spid="8">
                                            <p:txEl>
                                              <p:pRg st="6" end="6"/>
                                            </p:txEl>
                                          </p:spTgt>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8">
                                            <p:txEl>
                                              <p:pRg st="7" end="7"/>
                                            </p:txEl>
                                          </p:spTgt>
                                        </p:tgtEl>
                                        <p:attrNameLst>
                                          <p:attrName>style.visibility</p:attrName>
                                        </p:attrNameLst>
                                      </p:cBhvr>
                                      <p:to>
                                        <p:strVal val="visible"/>
                                      </p:to>
                                    </p:set>
                                    <p:animEffect transition="in" filter="fade">
                                      <p:cBhvr>
                                        <p:cTn id="46" dur="2000"/>
                                        <p:tgtEl>
                                          <p:spTgt spid="8">
                                            <p:txEl>
                                              <p:pRg st="7" end="7"/>
                                            </p:txEl>
                                          </p:spTgt>
                                        </p:tgtEl>
                                      </p:cBhvr>
                                    </p:animEffect>
                                    <p:anim calcmode="lin" valueType="num">
                                      <p:cBhvr>
                                        <p:cTn id="47" dur="2000" fill="hold"/>
                                        <p:tgtEl>
                                          <p:spTgt spid="8">
                                            <p:txEl>
                                              <p:pRg st="7" end="7"/>
                                            </p:txEl>
                                          </p:spTgt>
                                        </p:tgtEl>
                                        <p:attrNameLst>
                                          <p:attrName>ppt_w</p:attrName>
                                        </p:attrNameLst>
                                      </p:cBhvr>
                                      <p:tavLst>
                                        <p:tav tm="0" fmla="#ppt_w*sin(2.5*pi*$)">
                                          <p:val>
                                            <p:fltVal val="0"/>
                                          </p:val>
                                        </p:tav>
                                        <p:tav tm="100000">
                                          <p:val>
                                            <p:fltVal val="1"/>
                                          </p:val>
                                        </p:tav>
                                      </p:tavLst>
                                    </p:anim>
                                    <p:anim calcmode="lin" valueType="num">
                                      <p:cBhvr>
                                        <p:cTn id="48" dur="2000" fill="hold"/>
                                        <p:tgtEl>
                                          <p:spTgt spid="8">
                                            <p:txEl>
                                              <p:pRg st="7" end="7"/>
                                            </p:txEl>
                                          </p:spTgt>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8">
                                            <p:txEl>
                                              <p:pRg st="8" end="8"/>
                                            </p:txEl>
                                          </p:spTgt>
                                        </p:tgtEl>
                                        <p:attrNameLst>
                                          <p:attrName>style.visibility</p:attrName>
                                        </p:attrNameLst>
                                      </p:cBhvr>
                                      <p:to>
                                        <p:strVal val="visible"/>
                                      </p:to>
                                    </p:set>
                                    <p:animEffect transition="in" filter="fade">
                                      <p:cBhvr>
                                        <p:cTn id="51" dur="2000"/>
                                        <p:tgtEl>
                                          <p:spTgt spid="8">
                                            <p:txEl>
                                              <p:pRg st="8" end="8"/>
                                            </p:txEl>
                                          </p:spTgt>
                                        </p:tgtEl>
                                      </p:cBhvr>
                                    </p:animEffect>
                                    <p:anim calcmode="lin" valueType="num">
                                      <p:cBhvr>
                                        <p:cTn id="52" dur="2000" fill="hold"/>
                                        <p:tgtEl>
                                          <p:spTgt spid="8">
                                            <p:txEl>
                                              <p:pRg st="8" end="8"/>
                                            </p:txEl>
                                          </p:spTgt>
                                        </p:tgtEl>
                                        <p:attrNameLst>
                                          <p:attrName>ppt_w</p:attrName>
                                        </p:attrNameLst>
                                      </p:cBhvr>
                                      <p:tavLst>
                                        <p:tav tm="0" fmla="#ppt_w*sin(2.5*pi*$)">
                                          <p:val>
                                            <p:fltVal val="0"/>
                                          </p:val>
                                        </p:tav>
                                        <p:tav tm="100000">
                                          <p:val>
                                            <p:fltVal val="1"/>
                                          </p:val>
                                        </p:tav>
                                      </p:tavLst>
                                    </p:anim>
                                    <p:anim calcmode="lin" valueType="num">
                                      <p:cBhvr>
                                        <p:cTn id="53" dur="2000" fill="hold"/>
                                        <p:tgtEl>
                                          <p:spTgt spid="8">
                                            <p:txEl>
                                              <p:pRg st="8" end="8"/>
                                            </p:txEl>
                                          </p:spTgt>
                                        </p:tgtEl>
                                        <p:attrNameLst>
                                          <p:attrName>ppt_h</p:attrName>
                                        </p:attrNameLst>
                                      </p:cBhvr>
                                      <p:tavLst>
                                        <p:tav tm="0">
                                          <p:val>
                                            <p:strVal val="#ppt_h"/>
                                          </p:val>
                                        </p:tav>
                                        <p:tav tm="100000">
                                          <p:val>
                                            <p:strVal val="#ppt_h"/>
                                          </p:val>
                                        </p:tav>
                                      </p:tavLst>
                                    </p:anim>
                                  </p:childTnLst>
                                </p:cTn>
                              </p:par>
                              <p:par>
                                <p:cTn id="54" presetID="45" presetClass="entr" presetSubtype="0" fill="hold" nodeType="withEffect">
                                  <p:stCondLst>
                                    <p:cond delay="0"/>
                                  </p:stCondLst>
                                  <p:childTnLst>
                                    <p:set>
                                      <p:cBhvr>
                                        <p:cTn id="55" dur="1" fill="hold">
                                          <p:stCondLst>
                                            <p:cond delay="0"/>
                                          </p:stCondLst>
                                        </p:cTn>
                                        <p:tgtEl>
                                          <p:spTgt spid="8">
                                            <p:txEl>
                                              <p:pRg st="9" end="9"/>
                                            </p:txEl>
                                          </p:spTgt>
                                        </p:tgtEl>
                                        <p:attrNameLst>
                                          <p:attrName>style.visibility</p:attrName>
                                        </p:attrNameLst>
                                      </p:cBhvr>
                                      <p:to>
                                        <p:strVal val="visible"/>
                                      </p:to>
                                    </p:set>
                                    <p:animEffect transition="in" filter="fade">
                                      <p:cBhvr>
                                        <p:cTn id="56" dur="2000"/>
                                        <p:tgtEl>
                                          <p:spTgt spid="8">
                                            <p:txEl>
                                              <p:pRg st="9" end="9"/>
                                            </p:txEl>
                                          </p:spTgt>
                                        </p:tgtEl>
                                      </p:cBhvr>
                                    </p:animEffect>
                                    <p:anim calcmode="lin" valueType="num">
                                      <p:cBhvr>
                                        <p:cTn id="57" dur="2000" fill="hold"/>
                                        <p:tgtEl>
                                          <p:spTgt spid="8">
                                            <p:txEl>
                                              <p:pRg st="9" end="9"/>
                                            </p:txEl>
                                          </p:spTgt>
                                        </p:tgtEl>
                                        <p:attrNameLst>
                                          <p:attrName>ppt_w</p:attrName>
                                        </p:attrNameLst>
                                      </p:cBhvr>
                                      <p:tavLst>
                                        <p:tav tm="0" fmla="#ppt_w*sin(2.5*pi*$)">
                                          <p:val>
                                            <p:fltVal val="0"/>
                                          </p:val>
                                        </p:tav>
                                        <p:tav tm="100000">
                                          <p:val>
                                            <p:fltVal val="1"/>
                                          </p:val>
                                        </p:tav>
                                      </p:tavLst>
                                    </p:anim>
                                    <p:anim calcmode="lin" valueType="num">
                                      <p:cBhvr>
                                        <p:cTn id="58" dur="2000" fill="hold"/>
                                        <p:tgtEl>
                                          <p:spTgt spid="8">
                                            <p:txEl>
                                              <p:pRg st="9" end="9"/>
                                            </p:txEl>
                                          </p:spTgt>
                                        </p:tgtEl>
                                        <p:attrNameLst>
                                          <p:attrName>ppt_h</p:attrName>
                                        </p:attrNameLst>
                                      </p:cBhvr>
                                      <p:tavLst>
                                        <p:tav tm="0">
                                          <p:val>
                                            <p:strVal val="#ppt_h"/>
                                          </p:val>
                                        </p:tav>
                                        <p:tav tm="100000">
                                          <p:val>
                                            <p:strVal val="#ppt_h"/>
                                          </p:val>
                                        </p:tav>
                                      </p:tavLst>
                                    </p:anim>
                                  </p:childTnLst>
                                </p:cTn>
                              </p:par>
                              <p:par>
                                <p:cTn id="59" presetID="45" presetClass="entr" presetSubtype="0" fill="hold" nodeType="withEffect">
                                  <p:stCondLst>
                                    <p:cond delay="0"/>
                                  </p:stCondLst>
                                  <p:childTnLst>
                                    <p:set>
                                      <p:cBhvr>
                                        <p:cTn id="60" dur="1" fill="hold">
                                          <p:stCondLst>
                                            <p:cond delay="0"/>
                                          </p:stCondLst>
                                        </p:cTn>
                                        <p:tgtEl>
                                          <p:spTgt spid="8">
                                            <p:txEl>
                                              <p:pRg st="10" end="10"/>
                                            </p:txEl>
                                          </p:spTgt>
                                        </p:tgtEl>
                                        <p:attrNameLst>
                                          <p:attrName>style.visibility</p:attrName>
                                        </p:attrNameLst>
                                      </p:cBhvr>
                                      <p:to>
                                        <p:strVal val="visible"/>
                                      </p:to>
                                    </p:set>
                                    <p:animEffect transition="in" filter="fade">
                                      <p:cBhvr>
                                        <p:cTn id="61" dur="2000"/>
                                        <p:tgtEl>
                                          <p:spTgt spid="8">
                                            <p:txEl>
                                              <p:pRg st="10" end="10"/>
                                            </p:txEl>
                                          </p:spTgt>
                                        </p:tgtEl>
                                      </p:cBhvr>
                                    </p:animEffect>
                                    <p:anim calcmode="lin" valueType="num">
                                      <p:cBhvr>
                                        <p:cTn id="62" dur="2000" fill="hold"/>
                                        <p:tgtEl>
                                          <p:spTgt spid="8">
                                            <p:txEl>
                                              <p:pRg st="10" end="10"/>
                                            </p:txEl>
                                          </p:spTgt>
                                        </p:tgtEl>
                                        <p:attrNameLst>
                                          <p:attrName>ppt_w</p:attrName>
                                        </p:attrNameLst>
                                      </p:cBhvr>
                                      <p:tavLst>
                                        <p:tav tm="0" fmla="#ppt_w*sin(2.5*pi*$)">
                                          <p:val>
                                            <p:fltVal val="0"/>
                                          </p:val>
                                        </p:tav>
                                        <p:tav tm="100000">
                                          <p:val>
                                            <p:fltVal val="1"/>
                                          </p:val>
                                        </p:tav>
                                      </p:tavLst>
                                    </p:anim>
                                    <p:anim calcmode="lin" valueType="num">
                                      <p:cBhvr>
                                        <p:cTn id="63" dur="2000" fill="hold"/>
                                        <p:tgtEl>
                                          <p:spTgt spid="8">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3000" fill="hold"/>
                                        <p:tgtEl>
                                          <p:spTgt spid="9"/>
                                        </p:tgtEl>
                                        <p:attrNameLst>
                                          <p:attrName>ppt_w</p:attrName>
                                        </p:attrNameLst>
                                      </p:cBhvr>
                                      <p:tavLst>
                                        <p:tav tm="0">
                                          <p:val>
                                            <p:fltVal val="0"/>
                                          </p:val>
                                        </p:tav>
                                        <p:tav tm="100000">
                                          <p:val>
                                            <p:strVal val="#ppt_w"/>
                                          </p:val>
                                        </p:tav>
                                      </p:tavLst>
                                    </p:anim>
                                    <p:anim calcmode="lin" valueType="num">
                                      <p:cBhvr>
                                        <p:cTn id="69" dur="3000" fill="hold"/>
                                        <p:tgtEl>
                                          <p:spTgt spid="9"/>
                                        </p:tgtEl>
                                        <p:attrNameLst>
                                          <p:attrName>ppt_h</p:attrName>
                                        </p:attrNameLst>
                                      </p:cBhvr>
                                      <p:tavLst>
                                        <p:tav tm="0">
                                          <p:val>
                                            <p:fltVal val="0"/>
                                          </p:val>
                                        </p:tav>
                                        <p:tav tm="100000">
                                          <p:val>
                                            <p:strVal val="#ppt_h"/>
                                          </p:val>
                                        </p:tav>
                                      </p:tavLst>
                                    </p:anim>
                                    <p:animEffect transition="in" filter="fade">
                                      <p:cBhvr>
                                        <p:cTn id="70"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5"/>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8" name="CuadroTexto 7">
            <a:extLst>
              <a:ext uri="{FF2B5EF4-FFF2-40B4-BE49-F238E27FC236}">
                <a16:creationId xmlns:a16="http://schemas.microsoft.com/office/drawing/2014/main" id="{20EE0F6B-8026-15B1-465D-4B5548D91AF1}"/>
              </a:ext>
            </a:extLst>
          </p:cNvPr>
          <p:cNvSpPr txBox="1"/>
          <p:nvPr/>
        </p:nvSpPr>
        <p:spPr>
          <a:xfrm>
            <a:off x="2090057" y="914400"/>
            <a:ext cx="6837747" cy="646331"/>
          </a:xfrm>
          <a:prstGeom prst="rect">
            <a:avLst/>
          </a:prstGeom>
          <a:noFill/>
        </p:spPr>
        <p:txBody>
          <a:bodyPr wrap="square" rtlCol="0">
            <a:spAutoFit/>
          </a:bodyPr>
          <a:lstStyle/>
          <a:p>
            <a:r>
              <a:rPr lang="es-ES" dirty="0"/>
              <a:t> </a:t>
            </a:r>
          </a:p>
          <a:p>
            <a:pPr marL="285750" indent="-285750">
              <a:buFont typeface="Wingdings" panose="05000000000000000000" pitchFamily="2" charset="2"/>
              <a:buChar char="q"/>
            </a:pPr>
            <a:endParaRPr lang="es-MX" dirty="0"/>
          </a:p>
        </p:txBody>
      </p:sp>
      <p:sp>
        <p:nvSpPr>
          <p:cNvPr id="9" name="CuadroTexto 8">
            <a:extLst>
              <a:ext uri="{FF2B5EF4-FFF2-40B4-BE49-F238E27FC236}">
                <a16:creationId xmlns:a16="http://schemas.microsoft.com/office/drawing/2014/main" id="{C86D74E2-8C91-63C8-D801-03AE860C0751}"/>
              </a:ext>
            </a:extLst>
          </p:cNvPr>
          <p:cNvSpPr txBox="1"/>
          <p:nvPr/>
        </p:nvSpPr>
        <p:spPr>
          <a:xfrm>
            <a:off x="1563858" y="774862"/>
            <a:ext cx="8246819" cy="1077218"/>
          </a:xfrm>
          <a:prstGeom prst="rect">
            <a:avLst/>
          </a:prstGeom>
          <a:noFill/>
        </p:spPr>
        <p:txBody>
          <a:bodyPr wrap="square" rtlCol="0">
            <a:spAutoFit/>
          </a:bodyPr>
          <a:lstStyle/>
          <a:p>
            <a:pPr algn="ctr"/>
            <a:r>
              <a:rPr lang="es-ES" sz="3200" b="1" dirty="0">
                <a:solidFill>
                  <a:schemeClr val="accent5">
                    <a:lumMod val="50000"/>
                  </a:schemeClr>
                </a:solidFill>
                <a:latin typeface="Book Antiqua" panose="02040602050305030304" pitchFamily="18" charset="0"/>
              </a:rPr>
              <a:t>Nos comprometemos para vivir lo aprendido</a:t>
            </a:r>
            <a:endParaRPr lang="es-MX" sz="3200" b="1" dirty="0">
              <a:solidFill>
                <a:schemeClr val="accent5">
                  <a:lumMod val="50000"/>
                </a:schemeClr>
              </a:solidFill>
              <a:latin typeface="Book Antiqua" panose="02040602050305030304" pitchFamily="18" charset="0"/>
            </a:endParaRPr>
          </a:p>
        </p:txBody>
      </p:sp>
      <p:graphicFrame>
        <p:nvGraphicFramePr>
          <p:cNvPr id="2" name="Objeto 1">
            <a:extLst>
              <a:ext uri="{FF2B5EF4-FFF2-40B4-BE49-F238E27FC236}">
                <a16:creationId xmlns:a16="http://schemas.microsoft.com/office/drawing/2014/main" id="{5DB9454B-A004-EB25-E42D-AD0921123EAE}"/>
              </a:ext>
            </a:extLst>
          </p:cNvPr>
          <p:cNvGraphicFramePr>
            <a:graphicFrameLocks noChangeAspect="1"/>
          </p:cNvGraphicFramePr>
          <p:nvPr>
            <p:extLst>
              <p:ext uri="{D42A27DB-BD31-4B8C-83A1-F6EECF244321}">
                <p14:modId xmlns:p14="http://schemas.microsoft.com/office/powerpoint/2010/main" val="1916868761"/>
              </p:ext>
            </p:extLst>
          </p:nvPr>
        </p:nvGraphicFramePr>
        <p:xfrm>
          <a:off x="675758" y="2094308"/>
          <a:ext cx="10475172" cy="3988830"/>
        </p:xfrm>
        <a:graphic>
          <a:graphicData uri="http://schemas.openxmlformats.org/presentationml/2006/ole">
            <mc:AlternateContent xmlns:mc="http://schemas.openxmlformats.org/markup-compatibility/2006">
              <mc:Choice xmlns:v="urn:schemas-microsoft-com:vml" Requires="v">
                <p:oleObj spid="_x0000_s1027" name="Worksheet" r:id="rId6" imgW="5553131" imgH="2114725" progId="Excel.Sheet.12">
                  <p:embed/>
                </p:oleObj>
              </mc:Choice>
              <mc:Fallback>
                <p:oleObj name="Worksheet" r:id="rId6" imgW="5553131" imgH="2114725" progId="Excel.Sheet.12">
                  <p:embed/>
                  <p:pic>
                    <p:nvPicPr>
                      <p:cNvPr id="0" name=""/>
                      <p:cNvPicPr/>
                      <p:nvPr/>
                    </p:nvPicPr>
                    <p:blipFill>
                      <a:blip r:embed="rId7"/>
                      <a:stretch>
                        <a:fillRect/>
                      </a:stretch>
                    </p:blipFill>
                    <p:spPr>
                      <a:xfrm>
                        <a:off x="675758" y="2094308"/>
                        <a:ext cx="10475172" cy="3988830"/>
                      </a:xfrm>
                      <a:prstGeom prst="rect">
                        <a:avLst/>
                      </a:prstGeom>
                    </p:spPr>
                  </p:pic>
                </p:oleObj>
              </mc:Fallback>
            </mc:AlternateContent>
          </a:graphicData>
        </a:graphic>
      </p:graphicFrame>
    </p:spTree>
    <p:extLst>
      <p:ext uri="{BB962C8B-B14F-4D97-AF65-F5344CB8AC3E}">
        <p14:creationId xmlns:p14="http://schemas.microsoft.com/office/powerpoint/2010/main" val="23321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5"/>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8" name="CuadroTexto 7">
            <a:extLst>
              <a:ext uri="{FF2B5EF4-FFF2-40B4-BE49-F238E27FC236}">
                <a16:creationId xmlns:a16="http://schemas.microsoft.com/office/drawing/2014/main" id="{20EE0F6B-8026-15B1-465D-4B5548D91AF1}"/>
              </a:ext>
            </a:extLst>
          </p:cNvPr>
          <p:cNvSpPr txBox="1"/>
          <p:nvPr/>
        </p:nvSpPr>
        <p:spPr>
          <a:xfrm>
            <a:off x="2090057" y="914400"/>
            <a:ext cx="6837747" cy="646331"/>
          </a:xfrm>
          <a:prstGeom prst="rect">
            <a:avLst/>
          </a:prstGeom>
          <a:noFill/>
        </p:spPr>
        <p:txBody>
          <a:bodyPr wrap="square" rtlCol="0">
            <a:spAutoFit/>
          </a:bodyPr>
          <a:lstStyle/>
          <a:p>
            <a:r>
              <a:rPr lang="es-ES" dirty="0"/>
              <a:t> </a:t>
            </a:r>
          </a:p>
          <a:p>
            <a:pPr marL="285750" indent="-285750">
              <a:buFont typeface="Wingdings" panose="05000000000000000000" pitchFamily="2" charset="2"/>
              <a:buChar char="q"/>
            </a:pPr>
            <a:endParaRPr lang="es-MX" dirty="0"/>
          </a:p>
        </p:txBody>
      </p:sp>
      <p:sp>
        <p:nvSpPr>
          <p:cNvPr id="9" name="CuadroTexto 8">
            <a:extLst>
              <a:ext uri="{FF2B5EF4-FFF2-40B4-BE49-F238E27FC236}">
                <a16:creationId xmlns:a16="http://schemas.microsoft.com/office/drawing/2014/main" id="{C86D74E2-8C91-63C8-D801-03AE860C0751}"/>
              </a:ext>
            </a:extLst>
          </p:cNvPr>
          <p:cNvSpPr txBox="1"/>
          <p:nvPr/>
        </p:nvSpPr>
        <p:spPr>
          <a:xfrm>
            <a:off x="1563858" y="774862"/>
            <a:ext cx="8246819" cy="584775"/>
          </a:xfrm>
          <a:prstGeom prst="rect">
            <a:avLst/>
          </a:prstGeom>
          <a:noFill/>
        </p:spPr>
        <p:txBody>
          <a:bodyPr wrap="square" rtlCol="0">
            <a:spAutoFit/>
          </a:bodyPr>
          <a:lstStyle/>
          <a:p>
            <a:pPr algn="ctr"/>
            <a:r>
              <a:rPr lang="es-ES" sz="3200" b="1" dirty="0">
                <a:solidFill>
                  <a:schemeClr val="accent5">
                    <a:lumMod val="50000"/>
                  </a:schemeClr>
                </a:solidFill>
                <a:latin typeface="Book Antiqua" panose="02040602050305030304" pitchFamily="18" charset="0"/>
              </a:rPr>
              <a:t>Recuperamos lo aprendido</a:t>
            </a:r>
            <a:endParaRPr lang="es-MX" sz="3200" b="1" dirty="0">
              <a:solidFill>
                <a:schemeClr val="accent5">
                  <a:lumMod val="50000"/>
                </a:schemeClr>
              </a:solidFill>
              <a:latin typeface="Book Antiqua" panose="02040602050305030304" pitchFamily="18" charset="0"/>
            </a:endParaRPr>
          </a:p>
        </p:txBody>
      </p:sp>
      <p:graphicFrame>
        <p:nvGraphicFramePr>
          <p:cNvPr id="3" name="Objeto 2">
            <a:extLst>
              <a:ext uri="{FF2B5EF4-FFF2-40B4-BE49-F238E27FC236}">
                <a16:creationId xmlns:a16="http://schemas.microsoft.com/office/drawing/2014/main" id="{3BDD3ED5-8DCE-34F2-3EF8-2387C42D6F84}"/>
              </a:ext>
            </a:extLst>
          </p:cNvPr>
          <p:cNvGraphicFramePr>
            <a:graphicFrameLocks noChangeAspect="1"/>
          </p:cNvGraphicFramePr>
          <p:nvPr>
            <p:extLst>
              <p:ext uri="{D42A27DB-BD31-4B8C-83A1-F6EECF244321}">
                <p14:modId xmlns:p14="http://schemas.microsoft.com/office/powerpoint/2010/main" val="487654981"/>
              </p:ext>
            </p:extLst>
          </p:nvPr>
        </p:nvGraphicFramePr>
        <p:xfrm>
          <a:off x="658623" y="1612263"/>
          <a:ext cx="9700614" cy="4331337"/>
        </p:xfrm>
        <a:graphic>
          <a:graphicData uri="http://schemas.openxmlformats.org/presentationml/2006/ole">
            <mc:AlternateContent xmlns:mc="http://schemas.openxmlformats.org/markup-compatibility/2006">
              <mc:Choice xmlns:v="urn:schemas-microsoft-com:vml" Requires="v">
                <p:oleObj spid="_x0000_s2051" name="Worksheet" r:id="rId6" imgW="7086510" imgH="2714752" progId="Excel.Sheet.12">
                  <p:embed/>
                </p:oleObj>
              </mc:Choice>
              <mc:Fallback>
                <p:oleObj name="Worksheet" r:id="rId6" imgW="7086510" imgH="2714752" progId="Excel.Sheet.12">
                  <p:embed/>
                  <p:pic>
                    <p:nvPicPr>
                      <p:cNvPr id="0" name=""/>
                      <p:cNvPicPr/>
                      <p:nvPr/>
                    </p:nvPicPr>
                    <p:blipFill>
                      <a:blip r:embed="rId7"/>
                      <a:stretch>
                        <a:fillRect/>
                      </a:stretch>
                    </p:blipFill>
                    <p:spPr>
                      <a:xfrm>
                        <a:off x="658623" y="1612263"/>
                        <a:ext cx="9700614" cy="4331337"/>
                      </a:xfrm>
                      <a:prstGeom prst="rect">
                        <a:avLst/>
                      </a:prstGeom>
                    </p:spPr>
                  </p:pic>
                </p:oleObj>
              </mc:Fallback>
            </mc:AlternateContent>
          </a:graphicData>
        </a:graphic>
      </p:graphicFrame>
    </p:spTree>
    <p:extLst>
      <p:ext uri="{BB962C8B-B14F-4D97-AF65-F5344CB8AC3E}">
        <p14:creationId xmlns:p14="http://schemas.microsoft.com/office/powerpoint/2010/main" val="841835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8" name="CuadroTexto 7">
            <a:extLst>
              <a:ext uri="{FF2B5EF4-FFF2-40B4-BE49-F238E27FC236}">
                <a16:creationId xmlns:a16="http://schemas.microsoft.com/office/drawing/2014/main" id="{20EE0F6B-8026-15B1-465D-4B5548D91AF1}"/>
              </a:ext>
            </a:extLst>
          </p:cNvPr>
          <p:cNvSpPr txBox="1"/>
          <p:nvPr/>
        </p:nvSpPr>
        <p:spPr>
          <a:xfrm>
            <a:off x="2090057" y="914400"/>
            <a:ext cx="6837747" cy="646331"/>
          </a:xfrm>
          <a:prstGeom prst="rect">
            <a:avLst/>
          </a:prstGeom>
          <a:noFill/>
        </p:spPr>
        <p:txBody>
          <a:bodyPr wrap="square" rtlCol="0">
            <a:spAutoFit/>
          </a:bodyPr>
          <a:lstStyle/>
          <a:p>
            <a:r>
              <a:rPr lang="es-ES" dirty="0"/>
              <a:t> </a:t>
            </a:r>
          </a:p>
          <a:p>
            <a:pPr marL="285750" indent="-285750">
              <a:buFont typeface="Wingdings" panose="05000000000000000000" pitchFamily="2" charset="2"/>
              <a:buChar char="q"/>
            </a:pPr>
            <a:endParaRPr lang="es-MX" dirty="0"/>
          </a:p>
        </p:txBody>
      </p:sp>
      <p:sp>
        <p:nvSpPr>
          <p:cNvPr id="9" name="CuadroTexto 8">
            <a:extLst>
              <a:ext uri="{FF2B5EF4-FFF2-40B4-BE49-F238E27FC236}">
                <a16:creationId xmlns:a16="http://schemas.microsoft.com/office/drawing/2014/main" id="{C86D74E2-8C91-63C8-D801-03AE860C0751}"/>
              </a:ext>
            </a:extLst>
          </p:cNvPr>
          <p:cNvSpPr txBox="1"/>
          <p:nvPr/>
        </p:nvSpPr>
        <p:spPr>
          <a:xfrm>
            <a:off x="1346163" y="655315"/>
            <a:ext cx="9072748" cy="1077218"/>
          </a:xfrm>
          <a:prstGeom prst="rect">
            <a:avLst/>
          </a:prstGeom>
          <a:noFill/>
        </p:spPr>
        <p:txBody>
          <a:bodyPr wrap="square" rtlCol="0">
            <a:spAutoFit/>
          </a:bodyPr>
          <a:lstStyle/>
          <a:p>
            <a:pPr algn="ctr"/>
            <a:r>
              <a:rPr lang="es-ES" sz="3200" b="1" dirty="0">
                <a:solidFill>
                  <a:schemeClr val="accent5">
                    <a:lumMod val="50000"/>
                  </a:schemeClr>
                </a:solidFill>
                <a:latin typeface="Book Antiqua" panose="02040602050305030304" pitchFamily="18" charset="0"/>
              </a:rPr>
              <a:t>Agradecemos a Dios la experiencia compartida</a:t>
            </a:r>
          </a:p>
          <a:p>
            <a:pPr algn="ctr"/>
            <a:endParaRPr lang="es-MX" sz="3200" b="1" dirty="0">
              <a:solidFill>
                <a:schemeClr val="accent5">
                  <a:lumMod val="50000"/>
                </a:schemeClr>
              </a:solidFill>
              <a:latin typeface="Book Antiqua" panose="02040602050305030304" pitchFamily="18" charset="0"/>
            </a:endParaRPr>
          </a:p>
        </p:txBody>
      </p:sp>
      <p:sp>
        <p:nvSpPr>
          <p:cNvPr id="2" name="CuadroTexto 1">
            <a:extLst>
              <a:ext uri="{FF2B5EF4-FFF2-40B4-BE49-F238E27FC236}">
                <a16:creationId xmlns:a16="http://schemas.microsoft.com/office/drawing/2014/main" id="{743D1D68-194A-352E-2893-884E13AFC407}"/>
              </a:ext>
            </a:extLst>
          </p:cNvPr>
          <p:cNvSpPr txBox="1"/>
          <p:nvPr/>
        </p:nvSpPr>
        <p:spPr>
          <a:xfrm>
            <a:off x="1461678" y="1116979"/>
            <a:ext cx="7631135" cy="1200329"/>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s-ES" dirty="0">
                <a:latin typeface="Arial Black" panose="020B0A04020102020204" pitchFamily="34" charset="0"/>
              </a:rPr>
              <a:t>En el nombre del Padre…</a:t>
            </a:r>
          </a:p>
          <a:p>
            <a:pPr marL="285750" indent="-285750">
              <a:lnSpc>
                <a:spcPct val="150000"/>
              </a:lnSpc>
              <a:buFont typeface="Wingdings" panose="05000000000000000000" pitchFamily="2" charset="2"/>
              <a:buChar char="Ø"/>
            </a:pPr>
            <a:r>
              <a:rPr lang="es-ES" dirty="0">
                <a:latin typeface="Arial Black" panose="020B0A04020102020204" pitchFamily="34" charset="0"/>
              </a:rPr>
              <a:t>Cada uno se dirige a Dios de manera espontánea…</a:t>
            </a:r>
          </a:p>
          <a:p>
            <a:r>
              <a:rPr lang="es-ES" dirty="0"/>
              <a:t> </a:t>
            </a:r>
            <a:endParaRPr lang="es-MX" dirty="0"/>
          </a:p>
        </p:txBody>
      </p:sp>
      <p:sp>
        <p:nvSpPr>
          <p:cNvPr id="11" name="CuadroTexto 10">
            <a:extLst>
              <a:ext uri="{FF2B5EF4-FFF2-40B4-BE49-F238E27FC236}">
                <a16:creationId xmlns:a16="http://schemas.microsoft.com/office/drawing/2014/main" id="{9094E2C3-122E-8582-ED10-1F30B2842C99}"/>
              </a:ext>
            </a:extLst>
          </p:cNvPr>
          <p:cNvSpPr txBox="1"/>
          <p:nvPr/>
        </p:nvSpPr>
        <p:spPr>
          <a:xfrm>
            <a:off x="0" y="2080704"/>
            <a:ext cx="10967611" cy="4154984"/>
          </a:xfrm>
          <a:prstGeom prst="rect">
            <a:avLst/>
          </a:prstGeom>
          <a:noFill/>
        </p:spPr>
        <p:txBody>
          <a:bodyPr wrap="square" rtlCol="0">
            <a:spAutoFit/>
          </a:bodyPr>
          <a:lstStyle/>
          <a:p>
            <a:pPr algn="ctr"/>
            <a:r>
              <a:rPr lang="es-ES" sz="2400" b="1" i="1" dirty="0">
                <a:solidFill>
                  <a:srgbClr val="C00000"/>
                </a:solidFill>
                <a:latin typeface="Constantia" panose="02030602050306030303" pitchFamily="18" charset="0"/>
              </a:rPr>
              <a:t>Espíritu Santo ven y abrázame.</a:t>
            </a:r>
          </a:p>
          <a:p>
            <a:pPr algn="ctr"/>
            <a:r>
              <a:rPr lang="es-ES" sz="2400" b="1" i="1" dirty="0">
                <a:solidFill>
                  <a:srgbClr val="C00000"/>
                </a:solidFill>
                <a:latin typeface="Constantia" panose="02030602050306030303" pitchFamily="18" charset="0"/>
              </a:rPr>
              <a:t>Envuelve mi mente con tu verdad, guía mis pensamientos y calma mis miedos.</a:t>
            </a:r>
          </a:p>
          <a:p>
            <a:pPr algn="ctr"/>
            <a:r>
              <a:rPr lang="es-ES" sz="2400" b="1" i="1" dirty="0">
                <a:solidFill>
                  <a:srgbClr val="C00000"/>
                </a:solidFill>
                <a:latin typeface="Constantia" panose="02030602050306030303" pitchFamily="18" charset="0"/>
              </a:rPr>
              <a:t>Mantén mis emociones, Señor, para que puedas guiar mis sentimientos.</a:t>
            </a:r>
          </a:p>
          <a:p>
            <a:pPr algn="ctr"/>
            <a:r>
              <a:rPr lang="es-ES" sz="2400" b="1" i="1" dirty="0">
                <a:solidFill>
                  <a:srgbClr val="C00000"/>
                </a:solidFill>
                <a:latin typeface="Constantia" panose="02030602050306030303" pitchFamily="18" charset="0"/>
              </a:rPr>
              <a:t>Que no me sobrecoja el enojo.</a:t>
            </a:r>
          </a:p>
          <a:p>
            <a:pPr algn="ctr"/>
            <a:r>
              <a:rPr lang="es-ES" sz="2400" b="1" i="1" dirty="0">
                <a:solidFill>
                  <a:srgbClr val="C00000"/>
                </a:solidFill>
                <a:latin typeface="Constantia" panose="02030602050306030303" pitchFamily="18" charset="0"/>
              </a:rPr>
              <a:t>En la alegría pueda alabarte y siempre encuentre en cada sentir un motivo seguro para estar cercar de Ti.</a:t>
            </a:r>
          </a:p>
          <a:p>
            <a:pPr algn="ctr"/>
            <a:r>
              <a:rPr lang="es-ES" sz="2400" b="1" i="1" dirty="0">
                <a:solidFill>
                  <a:srgbClr val="C00000"/>
                </a:solidFill>
                <a:latin typeface="Constantia" panose="02030602050306030303" pitchFamily="18" charset="0"/>
              </a:rPr>
              <a:t>Sostén mi vida, con perspectiva para el porvenir, y esperanza para el mañana.</a:t>
            </a:r>
          </a:p>
          <a:p>
            <a:pPr algn="ctr"/>
            <a:r>
              <a:rPr lang="es-ES" sz="2400" b="1" i="1" dirty="0">
                <a:solidFill>
                  <a:srgbClr val="C00000"/>
                </a:solidFill>
                <a:latin typeface="Constantia" panose="02030602050306030303" pitchFamily="18" charset="0"/>
              </a:rPr>
              <a:t>Tú que eres manso y humilde de corazón, haz mi corazón semejante al tuyo.</a:t>
            </a:r>
          </a:p>
          <a:p>
            <a:pPr algn="ctr"/>
            <a:r>
              <a:rPr lang="es-ES" sz="2400" b="1" i="1" dirty="0">
                <a:solidFill>
                  <a:srgbClr val="C00000"/>
                </a:solidFill>
                <a:latin typeface="Constantia" panose="02030602050306030303" pitchFamily="18" charset="0"/>
              </a:rPr>
              <a:t>Amén   </a:t>
            </a:r>
            <a:endParaRPr lang="es-MX" sz="2400" b="1" i="1"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2157119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6"/>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8" name="CuadroTexto 7">
            <a:extLst>
              <a:ext uri="{FF2B5EF4-FFF2-40B4-BE49-F238E27FC236}">
                <a16:creationId xmlns:a16="http://schemas.microsoft.com/office/drawing/2014/main" id="{20EE0F6B-8026-15B1-465D-4B5548D91AF1}"/>
              </a:ext>
            </a:extLst>
          </p:cNvPr>
          <p:cNvSpPr txBox="1"/>
          <p:nvPr/>
        </p:nvSpPr>
        <p:spPr>
          <a:xfrm>
            <a:off x="2090057" y="914400"/>
            <a:ext cx="6837747" cy="646331"/>
          </a:xfrm>
          <a:prstGeom prst="rect">
            <a:avLst/>
          </a:prstGeom>
          <a:noFill/>
        </p:spPr>
        <p:txBody>
          <a:bodyPr wrap="square" rtlCol="0">
            <a:spAutoFit/>
          </a:bodyPr>
          <a:lstStyle/>
          <a:p>
            <a:r>
              <a:rPr lang="es-ES" dirty="0"/>
              <a:t> </a:t>
            </a:r>
          </a:p>
          <a:p>
            <a:pPr marL="285750" indent="-285750">
              <a:buFont typeface="Wingdings" panose="05000000000000000000" pitchFamily="2" charset="2"/>
              <a:buChar char="q"/>
            </a:pPr>
            <a:endParaRPr lang="es-MX" dirty="0"/>
          </a:p>
        </p:txBody>
      </p:sp>
      <p:pic>
        <p:nvPicPr>
          <p:cNvPr id="3" name="HAZME UN INSTRUMENTO DE TU PAZ_360p">
            <a:hlinkClick r:id="" action="ppaction://media"/>
            <a:extLst>
              <a:ext uri="{FF2B5EF4-FFF2-40B4-BE49-F238E27FC236}">
                <a16:creationId xmlns:a16="http://schemas.microsoft.com/office/drawing/2014/main" id="{EEA097FB-A038-9E72-0931-4CE98C114FD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943" y="1"/>
            <a:ext cx="12216943" cy="6858000"/>
          </a:xfrm>
          <a:prstGeom prst="rect">
            <a:avLst/>
          </a:prstGeom>
        </p:spPr>
      </p:pic>
    </p:spTree>
    <p:extLst>
      <p:ext uri="{BB962C8B-B14F-4D97-AF65-F5344CB8AC3E}">
        <p14:creationId xmlns:p14="http://schemas.microsoft.com/office/powerpoint/2010/main" val="21237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3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11" name="CuadroTexto 10">
            <a:extLst>
              <a:ext uri="{FF2B5EF4-FFF2-40B4-BE49-F238E27FC236}">
                <a16:creationId xmlns:a16="http://schemas.microsoft.com/office/drawing/2014/main" id="{DD853F30-E365-F5FE-6A8A-364935E19FDC}"/>
              </a:ext>
            </a:extLst>
          </p:cNvPr>
          <p:cNvSpPr txBox="1"/>
          <p:nvPr/>
        </p:nvSpPr>
        <p:spPr>
          <a:xfrm>
            <a:off x="1038839" y="793602"/>
            <a:ext cx="8908869" cy="2308324"/>
          </a:xfrm>
          <a:prstGeom prst="rect">
            <a:avLst/>
          </a:prstGeom>
          <a:noFill/>
        </p:spPr>
        <p:txBody>
          <a:bodyPr wrap="square" rtlCol="0">
            <a:spAutoFit/>
          </a:bodyPr>
          <a:lstStyle/>
          <a:p>
            <a:pPr algn="ctr"/>
            <a:r>
              <a:rPr lang="es-MX" sz="4800" dirty="0">
                <a:latin typeface="Cooper Black" panose="0208090404030B020404" pitchFamily="18" charset="0"/>
              </a:rPr>
              <a:t>LEMA:</a:t>
            </a:r>
          </a:p>
          <a:p>
            <a:pPr algn="ctr"/>
            <a:r>
              <a:rPr lang="es-MX" sz="4800" dirty="0">
                <a:latin typeface="Cooper Black" panose="0208090404030B020404" pitchFamily="18" charset="0"/>
              </a:rPr>
              <a:t>“Lo siento, lo entiendo y lo expreso”. </a:t>
            </a:r>
            <a:endParaRPr lang="en-US" sz="4800" dirty="0">
              <a:latin typeface="Cooper Black" panose="0208090404030B020404" pitchFamily="18" charset="0"/>
            </a:endParaRPr>
          </a:p>
        </p:txBody>
      </p:sp>
      <p:sp>
        <p:nvSpPr>
          <p:cNvPr id="12" name="CuadroTexto 11">
            <a:extLst>
              <a:ext uri="{FF2B5EF4-FFF2-40B4-BE49-F238E27FC236}">
                <a16:creationId xmlns:a16="http://schemas.microsoft.com/office/drawing/2014/main" id="{DFFC0AFA-1454-0AB9-27CD-5FC9C6898BC4}"/>
              </a:ext>
            </a:extLst>
          </p:cNvPr>
          <p:cNvSpPr txBox="1"/>
          <p:nvPr/>
        </p:nvSpPr>
        <p:spPr>
          <a:xfrm>
            <a:off x="713382" y="3141301"/>
            <a:ext cx="10254229" cy="2677656"/>
          </a:xfrm>
          <a:prstGeom prst="rect">
            <a:avLst/>
          </a:prstGeom>
          <a:noFill/>
        </p:spPr>
        <p:txBody>
          <a:bodyPr wrap="square" rtlCol="0">
            <a:spAutoFit/>
          </a:bodyPr>
          <a:lstStyle/>
          <a:p>
            <a:pPr algn="just"/>
            <a:r>
              <a:rPr lang="es-MX" sz="2400" dirty="0">
                <a:latin typeface="Book Antiqua" panose="02040602050305030304" pitchFamily="18" charset="0"/>
              </a:rPr>
              <a:t>Sabemos que no vivimos aislados, sino que estamos en relación siempre con otros, particularmente estamos en relación con nuestra familia, que por don de Dios, nos la ha dado para que sea el lugar de nuestro crecimiento humano y cristiano.</a:t>
            </a:r>
          </a:p>
          <a:p>
            <a:pPr algn="just"/>
            <a:r>
              <a:rPr lang="es-MX" sz="2400" dirty="0">
                <a:latin typeface="Book Antiqua" panose="02040602050305030304" pitchFamily="18" charset="0"/>
              </a:rPr>
              <a:t>Así la base de todo el edificio para tener buenas relaciones es conocer-me, aceptar-me y finalmente valorar-me, sin embargo, eso no basta, es necesario saber interactuar con los demás.</a:t>
            </a:r>
            <a:endParaRPr lang="en-US" sz="2400" dirty="0">
              <a:latin typeface="Book Antiqua" panose="02040602050305030304" pitchFamily="18" charset="0"/>
            </a:endParaRPr>
          </a:p>
        </p:txBody>
      </p:sp>
    </p:spTree>
    <p:extLst>
      <p:ext uri="{BB962C8B-B14F-4D97-AF65-F5344CB8AC3E}">
        <p14:creationId xmlns:p14="http://schemas.microsoft.com/office/powerpoint/2010/main" val="348031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ppt_x</p:attrName>
                                        </p:attrNameLst>
                                      </p:cBhvr>
                                      <p:tavLst>
                                        <p:tav tm="0">
                                          <p:val>
                                            <p:strVal val="#ppt_x"/>
                                          </p:val>
                                        </p:tav>
                                        <p:tav tm="100000">
                                          <p:val>
                                            <p:strVal val="#ppt_x"/>
                                          </p:val>
                                        </p:tav>
                                      </p:tavLst>
                                    </p:anim>
                                    <p:anim calcmode="lin" valueType="num">
                                      <p:cBhvr>
                                        <p:cTn id="15"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15" name="CuadroTexto 14">
            <a:extLst>
              <a:ext uri="{FF2B5EF4-FFF2-40B4-BE49-F238E27FC236}">
                <a16:creationId xmlns:a16="http://schemas.microsoft.com/office/drawing/2014/main" id="{0E79F8E8-B267-C14A-CDD5-D2A600A4A856}"/>
              </a:ext>
            </a:extLst>
          </p:cNvPr>
          <p:cNvSpPr txBox="1"/>
          <p:nvPr/>
        </p:nvSpPr>
        <p:spPr>
          <a:xfrm>
            <a:off x="404985" y="885328"/>
            <a:ext cx="10110651" cy="5632311"/>
          </a:xfrm>
          <a:prstGeom prst="rect">
            <a:avLst/>
          </a:prstGeom>
          <a:noFill/>
        </p:spPr>
        <p:txBody>
          <a:bodyPr wrap="square" rtlCol="0">
            <a:spAutoFit/>
          </a:bodyPr>
          <a:lstStyle/>
          <a:p>
            <a:pPr algn="ctr"/>
            <a:r>
              <a:rPr lang="es-MX" sz="2400" dirty="0">
                <a:solidFill>
                  <a:schemeClr val="accent4">
                    <a:lumMod val="75000"/>
                  </a:schemeClr>
                </a:solidFill>
                <a:latin typeface="Cooper Black" panose="0208090404030B020404" pitchFamily="18" charset="0"/>
              </a:rPr>
              <a:t>ORACIÓN</a:t>
            </a:r>
          </a:p>
          <a:p>
            <a:pPr algn="ctr"/>
            <a:r>
              <a:rPr lang="es-MX" sz="2400" b="1" dirty="0">
                <a:solidFill>
                  <a:schemeClr val="accent4">
                    <a:lumMod val="75000"/>
                  </a:schemeClr>
                </a:solidFill>
                <a:latin typeface="Book Antiqua" panose="02040602050305030304" pitchFamily="18" charset="0"/>
              </a:rPr>
              <a:t>El corazón  gozoso alegra el rostro, pero en la tristeza del corazón se quebranta el espíritu.</a:t>
            </a:r>
          </a:p>
          <a:p>
            <a:pPr algn="ctr"/>
            <a:r>
              <a:rPr lang="es-MX" sz="2400" b="1" dirty="0">
                <a:solidFill>
                  <a:schemeClr val="accent4">
                    <a:lumMod val="75000"/>
                  </a:schemeClr>
                </a:solidFill>
                <a:latin typeface="Book Antiqua" panose="02040602050305030304" pitchFamily="18" charset="0"/>
              </a:rPr>
              <a:t>El corazón inteligente busca conocimiento, más la boca de los necios se alimenta de necedades.</a:t>
            </a:r>
          </a:p>
          <a:p>
            <a:pPr algn="ctr"/>
            <a:r>
              <a:rPr lang="es-MX" sz="2400" b="1" dirty="0">
                <a:solidFill>
                  <a:schemeClr val="accent4">
                    <a:lumMod val="75000"/>
                  </a:schemeClr>
                </a:solidFill>
                <a:latin typeface="Book Antiqua" panose="02040602050305030304" pitchFamily="18" charset="0"/>
              </a:rPr>
              <a:t>Para el infeliz todos los días son </a:t>
            </a:r>
            <a:r>
              <a:rPr lang="es-MX" sz="2400" b="1" dirty="0" smtClean="0">
                <a:solidFill>
                  <a:schemeClr val="accent4">
                    <a:lumMod val="75000"/>
                  </a:schemeClr>
                </a:solidFill>
                <a:latin typeface="Book Antiqua" panose="02040602050305030304" pitchFamily="18" charset="0"/>
              </a:rPr>
              <a:t>malos, </a:t>
            </a:r>
            <a:r>
              <a:rPr lang="es-MX" sz="2400" b="1" dirty="0">
                <a:solidFill>
                  <a:schemeClr val="accent4">
                    <a:lumMod val="75000"/>
                  </a:schemeClr>
                </a:solidFill>
                <a:latin typeface="Book Antiqua" panose="02040602050305030304" pitchFamily="18" charset="0"/>
              </a:rPr>
              <a:t>pero el que tiene alegre el corazón </a:t>
            </a:r>
            <a:r>
              <a:rPr lang="es-MX" sz="2400" b="1" dirty="0" smtClean="0">
                <a:solidFill>
                  <a:schemeClr val="accent4">
                    <a:lumMod val="75000"/>
                  </a:schemeClr>
                </a:solidFill>
                <a:latin typeface="Book Antiqua" panose="02040602050305030304" pitchFamily="18" charset="0"/>
              </a:rPr>
              <a:t>siempre está </a:t>
            </a:r>
            <a:r>
              <a:rPr lang="es-MX" sz="2400" b="1" dirty="0">
                <a:solidFill>
                  <a:schemeClr val="accent4">
                    <a:lumMod val="75000"/>
                  </a:schemeClr>
                </a:solidFill>
                <a:latin typeface="Book Antiqua" panose="02040602050305030304" pitchFamily="18" charset="0"/>
              </a:rPr>
              <a:t>de fiesta.</a:t>
            </a:r>
          </a:p>
          <a:p>
            <a:pPr algn="ctr"/>
            <a:r>
              <a:rPr lang="es-MX" sz="2400" b="1" dirty="0">
                <a:solidFill>
                  <a:schemeClr val="accent4">
                    <a:lumMod val="75000"/>
                  </a:schemeClr>
                </a:solidFill>
                <a:latin typeface="Book Antiqua" panose="02040602050305030304" pitchFamily="18" charset="0"/>
              </a:rPr>
              <a:t>Proverbios 15, 13-15</a:t>
            </a:r>
          </a:p>
          <a:p>
            <a:pPr algn="ctr"/>
            <a:endParaRPr lang="es-MX" sz="2400" b="1" dirty="0">
              <a:solidFill>
                <a:schemeClr val="accent4">
                  <a:lumMod val="75000"/>
                </a:schemeClr>
              </a:solidFill>
              <a:latin typeface="Book Antiqua" panose="02040602050305030304" pitchFamily="18" charset="0"/>
            </a:endParaRPr>
          </a:p>
          <a:p>
            <a:pPr algn="ctr"/>
            <a:r>
              <a:rPr lang="es-MX" sz="2400" b="1" dirty="0">
                <a:solidFill>
                  <a:schemeClr val="accent4">
                    <a:lumMod val="75000"/>
                  </a:schemeClr>
                </a:solidFill>
                <a:latin typeface="Book Antiqua" panose="02040602050305030304" pitchFamily="18" charset="0"/>
              </a:rPr>
              <a:t>Señor tu nos conoces profundamente, tú sabes todos nuestros pasos, por eso acudimos a ti con el deseo de que muevas nuestros corazones, hagas que conozcamos lo que sentimos y vivimos, y que con la luz de tu Espíritu podamos expresarnos sabiamente con los demás.</a:t>
            </a:r>
          </a:p>
          <a:p>
            <a:pPr algn="ctr"/>
            <a:r>
              <a:rPr lang="es-MX" sz="2400" b="1" dirty="0">
                <a:solidFill>
                  <a:schemeClr val="accent4">
                    <a:lumMod val="75000"/>
                  </a:schemeClr>
                </a:solidFill>
                <a:latin typeface="Book Antiqua" panose="02040602050305030304" pitchFamily="18" charset="0"/>
              </a:rPr>
              <a:t>Te lo pedimos por Jesucristo tu Hijo amado y Señor nuestro.</a:t>
            </a:r>
          </a:p>
          <a:p>
            <a:pPr algn="ctr"/>
            <a:r>
              <a:rPr lang="es-MX" sz="2400" b="1" dirty="0">
                <a:solidFill>
                  <a:schemeClr val="accent4">
                    <a:lumMod val="75000"/>
                  </a:schemeClr>
                </a:solidFill>
                <a:latin typeface="Book Antiqua" panose="02040602050305030304" pitchFamily="18" charset="0"/>
              </a:rPr>
              <a:t>Amén.</a:t>
            </a:r>
            <a:endParaRPr lang="en-US" sz="2400" b="1" dirty="0">
              <a:solidFill>
                <a:schemeClr val="accent4">
                  <a:lumMod val="75000"/>
                </a:schemeClr>
              </a:solidFill>
              <a:latin typeface="Book Antiqua" panose="02040602050305030304" pitchFamily="18" charset="0"/>
            </a:endParaRPr>
          </a:p>
        </p:txBody>
      </p:sp>
    </p:spTree>
    <p:extLst>
      <p:ext uri="{BB962C8B-B14F-4D97-AF65-F5344CB8AC3E}">
        <p14:creationId xmlns:p14="http://schemas.microsoft.com/office/powerpoint/2010/main" val="2517107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11" name="CuadroTexto 10">
            <a:extLst>
              <a:ext uri="{FF2B5EF4-FFF2-40B4-BE49-F238E27FC236}">
                <a16:creationId xmlns:a16="http://schemas.microsoft.com/office/drawing/2014/main" id="{B2E3B901-DF98-152F-7EDC-C69B986BCA6E}"/>
              </a:ext>
            </a:extLst>
          </p:cNvPr>
          <p:cNvSpPr txBox="1"/>
          <p:nvPr/>
        </p:nvSpPr>
        <p:spPr>
          <a:xfrm>
            <a:off x="4035830" y="736381"/>
            <a:ext cx="7498080" cy="461665"/>
          </a:xfrm>
          <a:prstGeom prst="rect">
            <a:avLst/>
          </a:prstGeom>
          <a:noFill/>
        </p:spPr>
        <p:txBody>
          <a:bodyPr wrap="square" rtlCol="0">
            <a:spAutoFit/>
          </a:bodyPr>
          <a:lstStyle/>
          <a:p>
            <a:r>
              <a:rPr lang="es-MX" sz="2400" b="1" dirty="0">
                <a:latin typeface="Arial" panose="020B0604020202020204" pitchFamily="34" charset="0"/>
                <a:cs typeface="Arial" panose="020B0604020202020204" pitchFamily="34" charset="0"/>
              </a:rPr>
              <a:t>LEYENDA CHEROKEE</a:t>
            </a:r>
            <a:endParaRPr lang="en-US" sz="2400" b="1"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5964644F-2039-9B9A-A492-AE42C425EA10}"/>
              </a:ext>
            </a:extLst>
          </p:cNvPr>
          <p:cNvSpPr txBox="1"/>
          <p:nvPr/>
        </p:nvSpPr>
        <p:spPr>
          <a:xfrm>
            <a:off x="551019" y="1390574"/>
            <a:ext cx="8491606" cy="3539430"/>
          </a:xfrm>
          <a:prstGeom prst="rect">
            <a:avLst/>
          </a:prstGeom>
          <a:noFill/>
        </p:spPr>
        <p:txBody>
          <a:bodyPr wrap="square" rtlCol="0">
            <a:spAutoFit/>
          </a:bodyPr>
          <a:lstStyle/>
          <a:p>
            <a:pPr marL="285750" indent="-285750">
              <a:buFont typeface="Wingdings" panose="05000000000000000000" pitchFamily="2" charset="2"/>
              <a:buChar char="q"/>
            </a:pPr>
            <a:r>
              <a:rPr lang="es-MX" sz="2800" b="1" i="1" dirty="0">
                <a:latin typeface="Book Antiqua" panose="02040602050305030304" pitchFamily="18" charset="0"/>
              </a:rPr>
              <a:t>Todos nacemos con dos lobos dentro.(dos fuerzas)</a:t>
            </a:r>
          </a:p>
          <a:p>
            <a:pPr marL="285750" indent="-285750">
              <a:buFont typeface="Wingdings" panose="05000000000000000000" pitchFamily="2" charset="2"/>
              <a:buChar char="q"/>
            </a:pPr>
            <a:r>
              <a:rPr lang="es-MX" sz="2800" b="1" i="1" dirty="0">
                <a:latin typeface="Book Antiqua" panose="02040602050305030304" pitchFamily="18" charset="0"/>
              </a:rPr>
              <a:t>Los cuales están en lucha constante.</a:t>
            </a:r>
          </a:p>
          <a:p>
            <a:pPr marL="285750" indent="-285750">
              <a:buFont typeface="Wingdings" panose="05000000000000000000" pitchFamily="2" charset="2"/>
              <a:buChar char="q"/>
            </a:pPr>
            <a:r>
              <a:rPr lang="es-MX" sz="2800" b="1" i="1" dirty="0">
                <a:latin typeface="Book Antiqua" panose="02040602050305030304" pitchFamily="18" charset="0"/>
              </a:rPr>
              <a:t>Uno de los lobos tiene mucho amor, es agradecido, alegre, buen compañero, confiado, tranquilo y compasivo.</a:t>
            </a:r>
          </a:p>
          <a:p>
            <a:pPr marL="285750" indent="-285750">
              <a:buFont typeface="Wingdings" panose="05000000000000000000" pitchFamily="2" charset="2"/>
              <a:buChar char="q"/>
            </a:pPr>
            <a:r>
              <a:rPr lang="es-MX" sz="2800" b="1" i="1" dirty="0">
                <a:latin typeface="Book Antiqua" panose="02040602050305030304" pitchFamily="18" charset="0"/>
              </a:rPr>
              <a:t>El otro lobo tiene miedo, es violento, es competitivo, desconfiado y resentido.</a:t>
            </a:r>
          </a:p>
          <a:p>
            <a:pPr marL="285750" indent="-285750">
              <a:buFont typeface="Wingdings" panose="05000000000000000000" pitchFamily="2" charset="2"/>
              <a:buChar char="q"/>
            </a:pPr>
            <a:r>
              <a:rPr lang="es-MX" sz="2800" b="1" i="1" dirty="0">
                <a:latin typeface="Book Antiqua" panose="02040602050305030304" pitchFamily="18" charset="0"/>
              </a:rPr>
              <a:t>¿Cuál de los dos gana?</a:t>
            </a:r>
            <a:endParaRPr lang="en-US" sz="2800" b="1" i="1" dirty="0">
              <a:latin typeface="Book Antiqua" panose="02040602050305030304" pitchFamily="18" charset="0"/>
            </a:endParaRPr>
          </a:p>
        </p:txBody>
      </p:sp>
      <p:sp>
        <p:nvSpPr>
          <p:cNvPr id="16" name="CuadroTexto 15">
            <a:extLst>
              <a:ext uri="{FF2B5EF4-FFF2-40B4-BE49-F238E27FC236}">
                <a16:creationId xmlns:a16="http://schemas.microsoft.com/office/drawing/2014/main" id="{84FBBF33-4D60-668C-3EAE-174BF2C9AF4C}"/>
              </a:ext>
            </a:extLst>
          </p:cNvPr>
          <p:cNvSpPr txBox="1"/>
          <p:nvPr/>
        </p:nvSpPr>
        <p:spPr>
          <a:xfrm>
            <a:off x="0" y="5741262"/>
            <a:ext cx="11971402" cy="707886"/>
          </a:xfrm>
          <a:prstGeom prst="rect">
            <a:avLst/>
          </a:prstGeom>
          <a:noFill/>
        </p:spPr>
        <p:txBody>
          <a:bodyPr wrap="square" rtlCol="0">
            <a:spAutoFit/>
          </a:bodyPr>
          <a:lstStyle/>
          <a:p>
            <a:pPr algn="ctr"/>
            <a:r>
              <a:rPr lang="es-MX" sz="4000" dirty="0" smtClean="0">
                <a:solidFill>
                  <a:schemeClr val="bg1"/>
                </a:solidFill>
                <a:highlight>
                  <a:srgbClr val="000080"/>
                </a:highlight>
                <a:latin typeface="Cooper Black" panose="0208090404030B020404" pitchFamily="18" charset="0"/>
              </a:rPr>
              <a:t>“Aquel </a:t>
            </a:r>
            <a:r>
              <a:rPr lang="es-MX" sz="4000" dirty="0">
                <a:solidFill>
                  <a:schemeClr val="bg1"/>
                </a:solidFill>
                <a:highlight>
                  <a:srgbClr val="000080"/>
                </a:highlight>
                <a:latin typeface="Cooper Black" panose="0208090404030B020404" pitchFamily="18" charset="0"/>
              </a:rPr>
              <a:t>que </a:t>
            </a:r>
            <a:r>
              <a:rPr lang="es-MX" sz="4000" dirty="0" smtClean="0">
                <a:solidFill>
                  <a:schemeClr val="bg1"/>
                </a:solidFill>
                <a:highlight>
                  <a:srgbClr val="000080"/>
                </a:highlight>
                <a:latin typeface="Cooper Black" panose="0208090404030B020404" pitchFamily="18" charset="0"/>
              </a:rPr>
              <a:t>tú alimentes”</a:t>
            </a:r>
            <a:endParaRPr lang="en-US" sz="4000" dirty="0">
              <a:solidFill>
                <a:schemeClr val="bg1"/>
              </a:solidFill>
              <a:highlight>
                <a:srgbClr val="000080"/>
              </a:highlight>
              <a:latin typeface="Cooper Black" panose="0208090404030B020404" pitchFamily="18" charset="0"/>
            </a:endParaRPr>
          </a:p>
        </p:txBody>
      </p:sp>
      <p:pic>
        <p:nvPicPr>
          <p:cNvPr id="2" name="Imagen 1">
            <a:extLst>
              <a:ext uri="{FF2B5EF4-FFF2-40B4-BE49-F238E27FC236}">
                <a16:creationId xmlns:a16="http://schemas.microsoft.com/office/drawing/2014/main" id="{C5C2E5F4-3E74-5EF0-0E89-CEE00EE090C8}"/>
              </a:ext>
            </a:extLst>
          </p:cNvPr>
          <p:cNvPicPr>
            <a:picLocks noChangeAspect="1"/>
          </p:cNvPicPr>
          <p:nvPr/>
        </p:nvPicPr>
        <p:blipFill>
          <a:blip r:embed="rId5"/>
          <a:stretch>
            <a:fillRect/>
          </a:stretch>
        </p:blipFill>
        <p:spPr>
          <a:xfrm>
            <a:off x="7750504" y="3214689"/>
            <a:ext cx="4349705" cy="2252738"/>
          </a:xfrm>
          <a:prstGeom prst="rect">
            <a:avLst/>
          </a:prstGeom>
        </p:spPr>
      </p:pic>
    </p:spTree>
    <p:extLst>
      <p:ext uri="{BB962C8B-B14F-4D97-AF65-F5344CB8AC3E}">
        <p14:creationId xmlns:p14="http://schemas.microsoft.com/office/powerpoint/2010/main" val="21824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2000" fill="hold"/>
                                        <p:tgtEl>
                                          <p:spTgt spid="12"/>
                                        </p:tgtEl>
                                        <p:attrNameLst>
                                          <p:attrName>ppt_w</p:attrName>
                                        </p:attrNameLst>
                                      </p:cBhvr>
                                      <p:tavLst>
                                        <p:tav tm="0">
                                          <p:val>
                                            <p:fltVal val="0"/>
                                          </p:val>
                                        </p:tav>
                                        <p:tav tm="100000">
                                          <p:val>
                                            <p:strVal val="#ppt_w"/>
                                          </p:val>
                                        </p:tav>
                                      </p:tavLst>
                                    </p:anim>
                                    <p:anim calcmode="lin" valueType="num">
                                      <p:cBhvr>
                                        <p:cTn id="18" dur="2000" fill="hold"/>
                                        <p:tgtEl>
                                          <p:spTgt spid="12"/>
                                        </p:tgtEl>
                                        <p:attrNameLst>
                                          <p:attrName>ppt_h</p:attrName>
                                        </p:attrNameLst>
                                      </p:cBhvr>
                                      <p:tavLst>
                                        <p:tav tm="0">
                                          <p:val>
                                            <p:fltVal val="0"/>
                                          </p:val>
                                        </p:tav>
                                        <p:tav tm="100000">
                                          <p:val>
                                            <p:strVal val="#ppt_h"/>
                                          </p:val>
                                        </p:tav>
                                      </p:tavLst>
                                    </p:anim>
                                    <p:anim calcmode="lin" valueType="num">
                                      <p:cBhvr>
                                        <p:cTn id="19" dur="2000" fill="hold"/>
                                        <p:tgtEl>
                                          <p:spTgt spid="12"/>
                                        </p:tgtEl>
                                        <p:attrNameLst>
                                          <p:attrName>style.rotation</p:attrName>
                                        </p:attrNameLst>
                                      </p:cBhvr>
                                      <p:tavLst>
                                        <p:tav tm="0">
                                          <p:val>
                                            <p:fltVal val="90"/>
                                          </p:val>
                                        </p:tav>
                                        <p:tav tm="100000">
                                          <p:val>
                                            <p:fltVal val="0"/>
                                          </p:val>
                                        </p:tav>
                                      </p:tavLst>
                                    </p:anim>
                                    <p:animEffect transition="in" filter="fade">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3000" fill="hold"/>
                                        <p:tgtEl>
                                          <p:spTgt spid="16"/>
                                        </p:tgtEl>
                                        <p:attrNameLst>
                                          <p:attrName>ppt_w</p:attrName>
                                        </p:attrNameLst>
                                      </p:cBhvr>
                                      <p:tavLst>
                                        <p:tav tm="0">
                                          <p:val>
                                            <p:fltVal val="0"/>
                                          </p:val>
                                        </p:tav>
                                        <p:tav tm="100000">
                                          <p:val>
                                            <p:strVal val="#ppt_w"/>
                                          </p:val>
                                        </p:tav>
                                      </p:tavLst>
                                    </p:anim>
                                    <p:anim calcmode="lin" valueType="num">
                                      <p:cBhvr>
                                        <p:cTn id="26" dur="3000" fill="hold"/>
                                        <p:tgtEl>
                                          <p:spTgt spid="16"/>
                                        </p:tgtEl>
                                        <p:attrNameLst>
                                          <p:attrName>ppt_h</p:attrName>
                                        </p:attrNameLst>
                                      </p:cBhvr>
                                      <p:tavLst>
                                        <p:tav tm="0">
                                          <p:val>
                                            <p:fltVal val="0"/>
                                          </p:val>
                                        </p:tav>
                                        <p:tav tm="100000">
                                          <p:val>
                                            <p:strVal val="#ppt_h"/>
                                          </p:val>
                                        </p:tav>
                                      </p:tavLst>
                                    </p:anim>
                                    <p:animEffect transition="in" filter="fade">
                                      <p:cBhvr>
                                        <p:cTn id="27"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1" name="CuadroTexto 10">
            <a:extLst>
              <a:ext uri="{FF2B5EF4-FFF2-40B4-BE49-F238E27FC236}">
                <a16:creationId xmlns:a16="http://schemas.microsoft.com/office/drawing/2014/main" id="{00B94BAB-DA4C-6CCD-ABE6-B7CE9A0D491A}"/>
              </a:ext>
            </a:extLst>
          </p:cNvPr>
          <p:cNvSpPr txBox="1"/>
          <p:nvPr/>
        </p:nvSpPr>
        <p:spPr>
          <a:xfrm>
            <a:off x="3377343" y="489078"/>
            <a:ext cx="6871062" cy="461665"/>
          </a:xfrm>
          <a:prstGeom prst="rect">
            <a:avLst/>
          </a:prstGeom>
          <a:noFill/>
        </p:spPr>
        <p:txBody>
          <a:bodyPr wrap="square" rtlCol="0">
            <a:spAutoFit/>
          </a:bodyPr>
          <a:lstStyle/>
          <a:p>
            <a:r>
              <a:rPr lang="es-MX" sz="2400" dirty="0">
                <a:latin typeface="Arial Black" panose="020B0A04020102020204" pitchFamily="34" charset="0"/>
              </a:rPr>
              <a:t>Doctrina de la iglesia</a:t>
            </a:r>
            <a:endParaRPr lang="en-US" sz="2400" dirty="0">
              <a:latin typeface="Arial Black" panose="020B0A04020102020204" pitchFamily="34" charset="0"/>
            </a:endParaRPr>
          </a:p>
        </p:txBody>
      </p:sp>
      <p:sp>
        <p:nvSpPr>
          <p:cNvPr id="2" name="CuadroTexto 1">
            <a:extLst>
              <a:ext uri="{FF2B5EF4-FFF2-40B4-BE49-F238E27FC236}">
                <a16:creationId xmlns:a16="http://schemas.microsoft.com/office/drawing/2014/main" id="{75A65DA4-1391-6164-FCF5-F4000A22F41F}"/>
              </a:ext>
            </a:extLst>
          </p:cNvPr>
          <p:cNvSpPr txBox="1"/>
          <p:nvPr/>
        </p:nvSpPr>
        <p:spPr>
          <a:xfrm>
            <a:off x="1461905" y="1117976"/>
            <a:ext cx="7581641" cy="400110"/>
          </a:xfrm>
          <a:prstGeom prst="rect">
            <a:avLst/>
          </a:prstGeom>
          <a:noFill/>
        </p:spPr>
        <p:txBody>
          <a:bodyPr wrap="square" rtlCol="0">
            <a:spAutoFit/>
          </a:bodyPr>
          <a:lstStyle/>
          <a:p>
            <a:r>
              <a:rPr lang="es-ES" sz="2000" b="1" dirty="0">
                <a:solidFill>
                  <a:srgbClr val="0070C0"/>
                </a:solidFill>
                <a:latin typeface="Arial" panose="020B0604020202020204" pitchFamily="34" charset="0"/>
                <a:cs typeface="Arial" panose="020B0604020202020204" pitchFamily="34" charset="0"/>
              </a:rPr>
              <a:t>CATECISMO DE LA IGLESIA CATOLICA (1763-1765</a:t>
            </a:r>
            <a:r>
              <a:rPr lang="es-ES" sz="2000" b="1" dirty="0">
                <a:solidFill>
                  <a:srgbClr val="0070C0"/>
                </a:solidFill>
              </a:rPr>
              <a:t>)</a:t>
            </a:r>
            <a:endParaRPr lang="es-MX" sz="2000" b="1" dirty="0">
              <a:solidFill>
                <a:srgbClr val="0070C0"/>
              </a:solidFill>
            </a:endParaRPr>
          </a:p>
        </p:txBody>
      </p:sp>
      <p:sp>
        <p:nvSpPr>
          <p:cNvPr id="3" name="CuadroTexto 2">
            <a:extLst>
              <a:ext uri="{FF2B5EF4-FFF2-40B4-BE49-F238E27FC236}">
                <a16:creationId xmlns:a16="http://schemas.microsoft.com/office/drawing/2014/main" id="{5A81AACE-4101-1D7B-7DA1-E5B6BCCC6761}"/>
              </a:ext>
            </a:extLst>
          </p:cNvPr>
          <p:cNvSpPr txBox="1"/>
          <p:nvPr/>
        </p:nvSpPr>
        <p:spPr>
          <a:xfrm>
            <a:off x="542183" y="1433388"/>
            <a:ext cx="9314335" cy="2554545"/>
          </a:xfrm>
          <a:prstGeom prst="rect">
            <a:avLst/>
          </a:prstGeom>
          <a:noFill/>
        </p:spPr>
        <p:txBody>
          <a:bodyPr wrap="square" rtlCol="0">
            <a:spAutoFit/>
          </a:bodyPr>
          <a:lstStyle/>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Denomina los sentimientos y las emociones con el término “pasiones”.</a:t>
            </a: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Las “pasiones” designan los </a:t>
            </a:r>
            <a:r>
              <a:rPr lang="es-ES" sz="2000" dirty="0" smtClean="0">
                <a:latin typeface="Arial" panose="020B0604020202020204" pitchFamily="34" charset="0"/>
                <a:cs typeface="Arial" panose="020B0604020202020204" pitchFamily="34" charset="0"/>
              </a:rPr>
              <a:t>impulsos </a:t>
            </a:r>
            <a:r>
              <a:rPr lang="es-ES" sz="2000" dirty="0">
                <a:latin typeface="Arial" panose="020B0604020202020204" pitchFamily="34" charset="0"/>
                <a:cs typeface="Arial" panose="020B0604020202020204" pitchFamily="34" charset="0"/>
              </a:rPr>
              <a:t>de la sensibilidad que inclinan a realizar o no una acción en razón de que se percibe como bueno o malo.</a:t>
            </a: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Las “pasiones” son patrimonio del pensamiento cristiano.</a:t>
            </a: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Tales “pasiones” son numerosas, la más fundamental es el amor, porque busca el bien que lleva a la persona a la alegría y al gozo. Mientras que la aprehensión del mal causa odio, la aversión y el temor que tiene como consecuencia la tristeza o ira.</a:t>
            </a:r>
            <a:endParaRPr lang="es-MX" sz="2000"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E6BF3087-F29C-74BD-87EF-82226EC0CC02}"/>
              </a:ext>
            </a:extLst>
          </p:cNvPr>
          <p:cNvSpPr txBox="1"/>
          <p:nvPr/>
        </p:nvSpPr>
        <p:spPr>
          <a:xfrm>
            <a:off x="1563793" y="4066684"/>
            <a:ext cx="8526483" cy="400110"/>
          </a:xfrm>
          <a:prstGeom prst="rect">
            <a:avLst/>
          </a:prstGeom>
          <a:noFill/>
        </p:spPr>
        <p:txBody>
          <a:bodyPr wrap="square" rtlCol="0">
            <a:spAutoFit/>
          </a:bodyPr>
          <a:lstStyle/>
          <a:p>
            <a:r>
              <a:rPr lang="es-ES" sz="2000" b="1" dirty="0">
                <a:solidFill>
                  <a:srgbClr val="0070C0"/>
                </a:solidFill>
                <a:latin typeface="Arial" panose="020B0604020202020204" pitchFamily="34" charset="0"/>
                <a:cs typeface="Arial" panose="020B0604020202020204" pitchFamily="34" charset="0"/>
              </a:rPr>
              <a:t>Exhortación Apostólica </a:t>
            </a:r>
            <a:r>
              <a:rPr lang="es-ES" sz="2000" b="1" dirty="0" err="1">
                <a:solidFill>
                  <a:srgbClr val="0070C0"/>
                </a:solidFill>
                <a:latin typeface="Arial" panose="020B0604020202020204" pitchFamily="34" charset="0"/>
                <a:cs typeface="Arial" panose="020B0604020202020204" pitchFamily="34" charset="0"/>
              </a:rPr>
              <a:t>Amoris</a:t>
            </a:r>
            <a:r>
              <a:rPr lang="es-ES" sz="2000" b="1" dirty="0">
                <a:solidFill>
                  <a:srgbClr val="0070C0"/>
                </a:solidFill>
                <a:latin typeface="Arial" panose="020B0604020202020204" pitchFamily="34" charset="0"/>
                <a:cs typeface="Arial" panose="020B0604020202020204" pitchFamily="34" charset="0"/>
              </a:rPr>
              <a:t> Laetitia, No. 146</a:t>
            </a:r>
            <a:endParaRPr lang="es-MX" sz="2000" b="1" dirty="0">
              <a:solidFill>
                <a:srgbClr val="0070C0"/>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FED2D33B-A2AC-DB95-38A9-BE21D18DBFC9}"/>
              </a:ext>
            </a:extLst>
          </p:cNvPr>
          <p:cNvSpPr txBox="1"/>
          <p:nvPr/>
        </p:nvSpPr>
        <p:spPr>
          <a:xfrm>
            <a:off x="542183" y="4554905"/>
            <a:ext cx="9706222" cy="1631216"/>
          </a:xfrm>
          <a:prstGeom prst="rect">
            <a:avLst/>
          </a:prstGeom>
          <a:noFill/>
        </p:spPr>
        <p:txBody>
          <a:bodyPr wrap="square" rtlCol="0">
            <a:spAutoFit/>
          </a:bodyPr>
          <a:lstStyle/>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Que el amor matrimonial lleva a procurar que toda la vida emotiva se convierta en un bien para la familia y esté al servicio de la vida en común.</a:t>
            </a:r>
          </a:p>
          <a:p>
            <a:pPr marL="285750" indent="-285750" algn="just">
              <a:buFont typeface="Wingdings" panose="05000000000000000000" pitchFamily="2" charset="2"/>
              <a:buChar char="Ø"/>
            </a:pPr>
            <a:r>
              <a:rPr lang="es-ES" sz="2000" dirty="0">
                <a:latin typeface="Arial" panose="020B0604020202020204" pitchFamily="34" charset="0"/>
                <a:cs typeface="Arial" panose="020B0604020202020204" pitchFamily="34" charset="0"/>
              </a:rPr>
              <a:t>La madurez llega a una familia cuando la vida emotiva de sus miembros se transforma en una sensibilidad que no domina ni oscurece los valores, sino que la enriquece, la embellece y la hace más armoniosa para bien de la familia. </a:t>
            </a:r>
            <a:endParaRPr lang="es-MX" sz="2000" dirty="0">
              <a:latin typeface="Arial" panose="020B0604020202020204" pitchFamily="34" charset="0"/>
              <a:cs typeface="Arial" panose="020B0604020202020204" pitchFamily="34" charset="0"/>
            </a:endParaRPr>
          </a:p>
        </p:txBody>
      </p:sp>
      <p:pic>
        <p:nvPicPr>
          <p:cNvPr id="12" name="Imagen 11">
            <a:extLst>
              <a:ext uri="{FF2B5EF4-FFF2-40B4-BE49-F238E27FC236}">
                <a16:creationId xmlns:a16="http://schemas.microsoft.com/office/drawing/2014/main" id="{0B3E9A20-BB9C-9F7C-9F96-86B3EFBC08C6}"/>
              </a:ext>
            </a:extLst>
          </p:cNvPr>
          <p:cNvPicPr>
            <a:picLocks noChangeAspect="1"/>
          </p:cNvPicPr>
          <p:nvPr/>
        </p:nvPicPr>
        <p:blipFill rotWithShape="1">
          <a:blip r:embed="rId4"/>
          <a:srcRect l="17227" r="16598"/>
          <a:stretch/>
        </p:blipFill>
        <p:spPr>
          <a:xfrm>
            <a:off x="10233339" y="8136"/>
            <a:ext cx="1958662" cy="2959776"/>
          </a:xfrm>
          <a:prstGeom prst="rect">
            <a:avLst/>
          </a:prstGeom>
        </p:spPr>
      </p:pic>
      <p:pic>
        <p:nvPicPr>
          <p:cNvPr id="15" name="Imagen 14">
            <a:extLst>
              <a:ext uri="{FF2B5EF4-FFF2-40B4-BE49-F238E27FC236}">
                <a16:creationId xmlns:a16="http://schemas.microsoft.com/office/drawing/2014/main" id="{278C8AB5-58C7-2409-784C-696CB218015C}"/>
              </a:ext>
            </a:extLst>
          </p:cNvPr>
          <p:cNvPicPr>
            <a:picLocks noChangeAspect="1"/>
          </p:cNvPicPr>
          <p:nvPr/>
        </p:nvPicPr>
        <p:blipFill>
          <a:blip r:embed="rId5"/>
          <a:stretch>
            <a:fillRect/>
          </a:stretch>
        </p:blipFill>
        <p:spPr>
          <a:xfrm>
            <a:off x="10233339" y="4086989"/>
            <a:ext cx="1943595" cy="2771011"/>
          </a:xfrm>
          <a:prstGeom prst="rect">
            <a:avLst/>
          </a:prstGeom>
        </p:spPr>
      </p:pic>
    </p:spTree>
    <p:extLst>
      <p:ext uri="{BB962C8B-B14F-4D97-AF65-F5344CB8AC3E}">
        <p14:creationId xmlns:p14="http://schemas.microsoft.com/office/powerpoint/2010/main" val="30746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ppt_x</p:attrName>
                                        </p:attrNameLst>
                                      </p:cBhvr>
                                      <p:tavLst>
                                        <p:tav tm="0">
                                          <p:val>
                                            <p:strVal val="#ppt_x"/>
                                          </p:val>
                                        </p:tav>
                                        <p:tav tm="100000">
                                          <p:val>
                                            <p:strVal val="#ppt_x"/>
                                          </p:val>
                                        </p:tav>
                                      </p:tavLst>
                                    </p:anim>
                                    <p:anim calcmode="lin" valueType="num">
                                      <p:cBhvr>
                                        <p:cTn id="14" dur="2000" fill="hold"/>
                                        <p:tgtEl>
                                          <p:spTgt spid="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ppt_x</p:attrName>
                                        </p:attrNameLst>
                                      </p:cBhvr>
                                      <p:tavLst>
                                        <p:tav tm="0">
                                          <p:val>
                                            <p:strVal val="#ppt_x"/>
                                          </p:val>
                                        </p:tav>
                                        <p:tav tm="100000">
                                          <p:val>
                                            <p:strVal val="#ppt_x"/>
                                          </p:val>
                                        </p:tav>
                                      </p:tavLst>
                                    </p:anim>
                                    <p:anim calcmode="lin" valueType="num">
                                      <p:cBhvr>
                                        <p:cTn id="24" dur="2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ppt_x</p:attrName>
                                        </p:attrNameLst>
                                      </p:cBhvr>
                                      <p:tavLst>
                                        <p:tav tm="0">
                                          <p:val>
                                            <p:strVal val="#ppt_x"/>
                                          </p:val>
                                        </p:tav>
                                        <p:tav tm="100000">
                                          <p:val>
                                            <p:strVal val="#ppt_x"/>
                                          </p:val>
                                        </p:tav>
                                      </p:tavLst>
                                    </p:anim>
                                    <p:anim calcmode="lin" valueType="num">
                                      <p:cBhvr>
                                        <p:cTn id="29" dur="2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anim calcmode="lin" valueType="num">
                                      <p:cBhvr>
                                        <p:cTn id="33" dur="2000" fill="hold"/>
                                        <p:tgtEl>
                                          <p:spTgt spid="15"/>
                                        </p:tgtEl>
                                        <p:attrNameLst>
                                          <p:attrName>ppt_x</p:attrName>
                                        </p:attrNameLst>
                                      </p:cBhvr>
                                      <p:tavLst>
                                        <p:tav tm="0">
                                          <p:val>
                                            <p:strVal val="#ppt_x"/>
                                          </p:val>
                                        </p:tav>
                                        <p:tav tm="100000">
                                          <p:val>
                                            <p:strVal val="#ppt_x"/>
                                          </p:val>
                                        </p:tav>
                                      </p:tavLst>
                                    </p:anim>
                                    <p:anim calcmode="lin" valueType="num">
                                      <p:cBhvr>
                                        <p:cTn id="34"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2" name="CuadroTexto 11">
            <a:extLst>
              <a:ext uri="{FF2B5EF4-FFF2-40B4-BE49-F238E27FC236}">
                <a16:creationId xmlns:a16="http://schemas.microsoft.com/office/drawing/2014/main" id="{EF166508-207F-2919-6445-B5FDBA119395}"/>
              </a:ext>
            </a:extLst>
          </p:cNvPr>
          <p:cNvSpPr txBox="1"/>
          <p:nvPr/>
        </p:nvSpPr>
        <p:spPr>
          <a:xfrm>
            <a:off x="3788906" y="471212"/>
            <a:ext cx="7350156" cy="584775"/>
          </a:xfrm>
          <a:prstGeom prst="rect">
            <a:avLst/>
          </a:prstGeom>
          <a:noFill/>
        </p:spPr>
        <p:txBody>
          <a:bodyPr wrap="square" rtlCol="0">
            <a:spAutoFit/>
          </a:bodyPr>
          <a:lstStyle/>
          <a:p>
            <a:r>
              <a:rPr lang="es-ES" sz="3200" b="1" dirty="0">
                <a:latin typeface="Arial" panose="020B0604020202020204" pitchFamily="34" charset="0"/>
                <a:cs typeface="Arial" panose="020B0604020202020204" pitchFamily="34" charset="0"/>
              </a:rPr>
              <a:t>Reflexionemos</a:t>
            </a:r>
            <a:endParaRPr lang="es-MX" sz="3200" b="1" dirty="0">
              <a:latin typeface="Arial" panose="020B0604020202020204" pitchFamily="34" charset="0"/>
              <a:cs typeface="Arial" panose="020B0604020202020204" pitchFamily="34" charset="0"/>
            </a:endParaRPr>
          </a:p>
        </p:txBody>
      </p:sp>
      <p:pic>
        <p:nvPicPr>
          <p:cNvPr id="15" name="Imagen 14">
            <a:extLst>
              <a:ext uri="{FF2B5EF4-FFF2-40B4-BE49-F238E27FC236}">
                <a16:creationId xmlns:a16="http://schemas.microsoft.com/office/drawing/2014/main" id="{742EFBBB-73FE-5A6F-98EE-5CA83344A5A5}"/>
              </a:ext>
            </a:extLst>
          </p:cNvPr>
          <p:cNvPicPr>
            <a:picLocks noChangeAspect="1"/>
          </p:cNvPicPr>
          <p:nvPr/>
        </p:nvPicPr>
        <p:blipFill rotWithShape="1">
          <a:blip r:embed="rId4"/>
          <a:srcRect b="9333"/>
          <a:stretch/>
        </p:blipFill>
        <p:spPr>
          <a:xfrm>
            <a:off x="7989787" y="-17345"/>
            <a:ext cx="1654530" cy="1736960"/>
          </a:xfrm>
          <a:prstGeom prst="rect">
            <a:avLst/>
          </a:prstGeom>
        </p:spPr>
      </p:pic>
      <p:sp>
        <p:nvSpPr>
          <p:cNvPr id="16" name="CuadroTexto 15">
            <a:extLst>
              <a:ext uri="{FF2B5EF4-FFF2-40B4-BE49-F238E27FC236}">
                <a16:creationId xmlns:a16="http://schemas.microsoft.com/office/drawing/2014/main" id="{4B37B435-C099-8DCF-25D1-5F557AE89B87}"/>
              </a:ext>
            </a:extLst>
          </p:cNvPr>
          <p:cNvSpPr txBox="1"/>
          <p:nvPr/>
        </p:nvSpPr>
        <p:spPr>
          <a:xfrm>
            <a:off x="1031723" y="970382"/>
            <a:ext cx="9619013" cy="5023683"/>
          </a:xfrm>
          <a:prstGeom prst="rect">
            <a:avLst/>
          </a:prstGeom>
          <a:noFill/>
        </p:spPr>
        <p:txBody>
          <a:bodyPr wrap="square" rtlCol="0">
            <a:spAutoFit/>
          </a:bodyPr>
          <a:lstStyle/>
          <a:p>
            <a:pPr algn="just">
              <a:lnSpc>
                <a:spcPct val="150000"/>
              </a:lnSpc>
            </a:pPr>
            <a:r>
              <a:rPr lang="es-ES" sz="2400" dirty="0">
                <a:latin typeface="Book Antiqua" panose="02040602050305030304" pitchFamily="18" charset="0"/>
              </a:rPr>
              <a:t>Los evangelios subrayan la humanidad y en ella la vida afectiva de JESÚS, pues vivía las situaciones con una carga de emotividad:</a:t>
            </a:r>
          </a:p>
          <a:p>
            <a:pPr marL="285750" indent="-285750" algn="just">
              <a:lnSpc>
                <a:spcPct val="150000"/>
              </a:lnSpc>
              <a:buFont typeface="Wingdings" panose="05000000000000000000" pitchFamily="2" charset="2"/>
              <a:buChar char="v"/>
            </a:pPr>
            <a:r>
              <a:rPr lang="es-ES" sz="2400" b="1" i="1" dirty="0">
                <a:solidFill>
                  <a:srgbClr val="C00000"/>
                </a:solidFill>
                <a:latin typeface="Book Antiqua" panose="02040602050305030304" pitchFamily="18" charset="0"/>
              </a:rPr>
              <a:t>Le dolió el rechazo de Jerusalén (Mateo 23, 37)</a:t>
            </a:r>
          </a:p>
          <a:p>
            <a:pPr marL="285750" indent="-285750" algn="just">
              <a:lnSpc>
                <a:spcPct val="150000"/>
              </a:lnSpc>
              <a:buFont typeface="Wingdings" panose="05000000000000000000" pitchFamily="2" charset="2"/>
              <a:buChar char="v"/>
            </a:pPr>
            <a:r>
              <a:rPr lang="es-ES" sz="2400" b="1" i="1" dirty="0">
                <a:solidFill>
                  <a:srgbClr val="C00000"/>
                </a:solidFill>
                <a:latin typeface="Book Antiqua" panose="02040602050305030304" pitchFamily="18" charset="0"/>
              </a:rPr>
              <a:t>Se compadeció ante el sufrimiento de la gente (Marcos 6, 34)</a:t>
            </a:r>
          </a:p>
          <a:p>
            <a:pPr marL="285750" indent="-285750" algn="just">
              <a:lnSpc>
                <a:spcPct val="150000"/>
              </a:lnSpc>
              <a:buFont typeface="Wingdings" panose="05000000000000000000" pitchFamily="2" charset="2"/>
              <a:buChar char="v"/>
            </a:pPr>
            <a:r>
              <a:rPr lang="es-ES" sz="2400" b="1" i="1" dirty="0">
                <a:solidFill>
                  <a:srgbClr val="C00000"/>
                </a:solidFill>
                <a:latin typeface="Book Antiqua" panose="02040602050305030304" pitchFamily="18" charset="0"/>
              </a:rPr>
              <a:t>Vivió el enojo cuando expulsó a los vendedores del templo (Mateo 21, 12-13)</a:t>
            </a:r>
          </a:p>
          <a:p>
            <a:pPr marL="285750" indent="-285750" algn="just">
              <a:lnSpc>
                <a:spcPct val="150000"/>
              </a:lnSpc>
              <a:buFont typeface="Wingdings" panose="05000000000000000000" pitchFamily="2" charset="2"/>
              <a:buChar char="v"/>
            </a:pPr>
            <a:r>
              <a:rPr lang="es-ES" sz="2400" b="1" i="1" dirty="0">
                <a:solidFill>
                  <a:srgbClr val="C00000"/>
                </a:solidFill>
                <a:latin typeface="Book Antiqua" panose="02040602050305030304" pitchFamily="18" charset="0"/>
              </a:rPr>
              <a:t>Se conmovía viendo llorar a los demás (Juan 11. 33)</a:t>
            </a:r>
          </a:p>
          <a:p>
            <a:pPr algn="just">
              <a:lnSpc>
                <a:spcPct val="150000"/>
              </a:lnSpc>
            </a:pPr>
            <a:r>
              <a:rPr lang="es-ES" sz="2400" dirty="0">
                <a:latin typeface="Book Antiqua" panose="02040602050305030304" pitchFamily="18" charset="0"/>
              </a:rPr>
              <a:t>Estas manifestaciones de su sensibilidad mostraban hasta qué punto su corazón humano estaba abierto a los demás.</a:t>
            </a:r>
            <a:endParaRPr lang="es-MX" sz="2400" dirty="0">
              <a:latin typeface="Book Antiqua" panose="02040602050305030304" pitchFamily="18" charset="0"/>
            </a:endParaRPr>
          </a:p>
        </p:txBody>
      </p:sp>
      <p:pic>
        <p:nvPicPr>
          <p:cNvPr id="2" name="Imagen 1">
            <a:extLst>
              <a:ext uri="{FF2B5EF4-FFF2-40B4-BE49-F238E27FC236}">
                <a16:creationId xmlns:a16="http://schemas.microsoft.com/office/drawing/2014/main" id="{AE317714-A516-EFE3-4B8F-165D75FF9A91}"/>
              </a:ext>
            </a:extLst>
          </p:cNvPr>
          <p:cNvPicPr>
            <a:picLocks noChangeAspect="1"/>
          </p:cNvPicPr>
          <p:nvPr/>
        </p:nvPicPr>
        <p:blipFill>
          <a:blip r:embed="rId5"/>
          <a:stretch>
            <a:fillRect/>
          </a:stretch>
        </p:blipFill>
        <p:spPr>
          <a:xfrm>
            <a:off x="10471429" y="1371054"/>
            <a:ext cx="1555208" cy="1858663"/>
          </a:xfrm>
          <a:prstGeom prst="ellipse">
            <a:avLst/>
          </a:prstGeom>
        </p:spPr>
      </p:pic>
      <p:pic>
        <p:nvPicPr>
          <p:cNvPr id="3" name="Imagen 2">
            <a:extLst>
              <a:ext uri="{FF2B5EF4-FFF2-40B4-BE49-F238E27FC236}">
                <a16:creationId xmlns:a16="http://schemas.microsoft.com/office/drawing/2014/main" id="{F56643A4-CF40-2B0A-0BE0-88C2132BE2A3}"/>
              </a:ext>
            </a:extLst>
          </p:cNvPr>
          <p:cNvPicPr>
            <a:picLocks noChangeAspect="1"/>
          </p:cNvPicPr>
          <p:nvPr/>
        </p:nvPicPr>
        <p:blipFill>
          <a:blip r:embed="rId6"/>
          <a:stretch>
            <a:fillRect/>
          </a:stretch>
        </p:blipFill>
        <p:spPr>
          <a:xfrm>
            <a:off x="10471429" y="3429001"/>
            <a:ext cx="1693735" cy="1918496"/>
          </a:xfrm>
          <a:prstGeom prst="ellipse">
            <a:avLst/>
          </a:prstGeom>
        </p:spPr>
      </p:pic>
      <p:pic>
        <p:nvPicPr>
          <p:cNvPr id="8" name="Imagen 7">
            <a:extLst>
              <a:ext uri="{FF2B5EF4-FFF2-40B4-BE49-F238E27FC236}">
                <a16:creationId xmlns:a16="http://schemas.microsoft.com/office/drawing/2014/main" id="{D21E8A9D-D27B-BE84-95FF-7C4D8032CE2E}"/>
              </a:ext>
            </a:extLst>
          </p:cNvPr>
          <p:cNvPicPr>
            <a:picLocks noChangeAspect="1"/>
          </p:cNvPicPr>
          <p:nvPr/>
        </p:nvPicPr>
        <p:blipFill>
          <a:blip r:embed="rId7"/>
          <a:stretch>
            <a:fillRect/>
          </a:stretch>
        </p:blipFill>
        <p:spPr>
          <a:xfrm>
            <a:off x="8220083" y="5402598"/>
            <a:ext cx="3028950" cy="1514475"/>
          </a:xfrm>
          <a:prstGeom prst="ellipse">
            <a:avLst/>
          </a:prstGeom>
        </p:spPr>
      </p:pic>
    </p:spTree>
    <p:extLst>
      <p:ext uri="{BB962C8B-B14F-4D97-AF65-F5344CB8AC3E}">
        <p14:creationId xmlns:p14="http://schemas.microsoft.com/office/powerpoint/2010/main" val="285134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000"/>
                                        <p:tgtEl>
                                          <p:spTgt spid="15"/>
                                        </p:tgtEl>
                                      </p:cBhvr>
                                    </p:animEffect>
                                    <p:anim calcmode="lin" valueType="num">
                                      <p:cBhvr>
                                        <p:cTn id="13" dur="2000" fill="hold"/>
                                        <p:tgtEl>
                                          <p:spTgt spid="15"/>
                                        </p:tgtEl>
                                        <p:attrNameLst>
                                          <p:attrName>ppt_x</p:attrName>
                                        </p:attrNameLst>
                                      </p:cBhvr>
                                      <p:tavLst>
                                        <p:tav tm="0">
                                          <p:val>
                                            <p:strVal val="#ppt_x"/>
                                          </p:val>
                                        </p:tav>
                                        <p:tav tm="100000">
                                          <p:val>
                                            <p:strVal val="#ppt_x"/>
                                          </p:val>
                                        </p:tav>
                                      </p:tavLst>
                                    </p:anim>
                                    <p:anim calcmode="lin" valueType="num">
                                      <p:cBhvr>
                                        <p:cTn id="14"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fade">
                                      <p:cBhvr>
                                        <p:cTn id="19" dur="2000"/>
                                        <p:tgtEl>
                                          <p:spTgt spid="16">
                                            <p:txEl>
                                              <p:pRg st="0" end="0"/>
                                            </p:txEl>
                                          </p:spTgt>
                                        </p:tgtEl>
                                      </p:cBhvr>
                                    </p:animEffect>
                                    <p:anim calcmode="lin" valueType="num">
                                      <p:cBhvr>
                                        <p:cTn id="20" dur="2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21" dur="2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 calcmode="lin" valueType="num">
                                      <p:cBhvr additive="base">
                                        <p:cTn id="26" dur="20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16">
                                            <p:txEl>
                                              <p:pRg st="1" end="1"/>
                                            </p:txEl>
                                          </p:spTgt>
                                        </p:tgtEl>
                                        <p:attrNameLst>
                                          <p:attrName>ppt_y</p:attrName>
                                        </p:attrNameLst>
                                      </p:cBhvr>
                                      <p:tavLst>
                                        <p:tav tm="0">
                                          <p:val>
                                            <p:strVal val="1+#ppt_h/2"/>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2000"/>
                                        <p:tgtEl>
                                          <p:spTgt spid="2"/>
                                        </p:tgtEl>
                                      </p:cBhvr>
                                    </p:animEffect>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 calcmode="lin" valueType="num">
                                      <p:cBhvr additive="base">
                                        <p:cTn id="34" dur="20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16">
                                            <p:txEl>
                                              <p:pRg st="2" end="2"/>
                                            </p:txEl>
                                          </p:spTgt>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2000"/>
                                        <p:tgtEl>
                                          <p:spTgt spid="3"/>
                                        </p:tgtEl>
                                      </p:cBhvr>
                                    </p:animEffect>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 calcmode="lin" valueType="num">
                                      <p:cBhvr additive="base">
                                        <p:cTn id="42" dur="20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6">
                                            <p:txEl>
                                              <p:pRg st="3" end="3"/>
                                            </p:txEl>
                                          </p:spTgt>
                                        </p:tgtEl>
                                        <p:attrNameLst>
                                          <p:attrName>ppt_y</p:attrName>
                                        </p:attrNameLst>
                                      </p:cBhvr>
                                      <p:tavLst>
                                        <p:tav tm="0">
                                          <p:val>
                                            <p:strVal val="1+#ppt_h/2"/>
                                          </p:val>
                                        </p:tav>
                                        <p:tav tm="100000">
                                          <p:val>
                                            <p:strVal val="#ppt_y"/>
                                          </p:val>
                                        </p:tav>
                                      </p:tavLst>
                                    </p:anim>
                                  </p:childTnLst>
                                </p:cTn>
                              </p:par>
                              <p:par>
                                <p:cTn id="44" presetID="16" presetClass="entr" presetSubtype="21"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2000"/>
                                        <p:tgtEl>
                                          <p:spTgt spid="8"/>
                                        </p:tgtEl>
                                      </p:cBhvr>
                                    </p:animEffect>
                                  </p:childTnLst>
                                </p:cTn>
                              </p:par>
                            </p:childTnLst>
                          </p:cTn>
                        </p:par>
                        <p:par>
                          <p:cTn id="47" fill="hold">
                            <p:stCondLst>
                              <p:cond delay="6000"/>
                            </p:stCondLst>
                            <p:childTnLst>
                              <p:par>
                                <p:cTn id="48" presetID="2" presetClass="entr" presetSubtype="4" fill="hold" nodeType="afterEffect">
                                  <p:stCondLst>
                                    <p:cond delay="0"/>
                                  </p:stCondLst>
                                  <p:childTnLst>
                                    <p:set>
                                      <p:cBhvr>
                                        <p:cTn id="49" dur="1" fill="hold">
                                          <p:stCondLst>
                                            <p:cond delay="0"/>
                                          </p:stCondLst>
                                        </p:cTn>
                                        <p:tgtEl>
                                          <p:spTgt spid="16">
                                            <p:txEl>
                                              <p:pRg st="4" end="4"/>
                                            </p:txEl>
                                          </p:spTgt>
                                        </p:tgtEl>
                                        <p:attrNameLst>
                                          <p:attrName>style.visibility</p:attrName>
                                        </p:attrNameLst>
                                      </p:cBhvr>
                                      <p:to>
                                        <p:strVal val="visible"/>
                                      </p:to>
                                    </p:set>
                                    <p:anim calcmode="lin" valueType="num">
                                      <p:cBhvr additive="base">
                                        <p:cTn id="50" dur="20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51" dur="20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6">
                                            <p:txEl>
                                              <p:pRg st="5" end="5"/>
                                            </p:txEl>
                                          </p:spTgt>
                                        </p:tgtEl>
                                        <p:attrNameLst>
                                          <p:attrName>style.visibility</p:attrName>
                                        </p:attrNameLst>
                                      </p:cBhvr>
                                      <p:to>
                                        <p:strVal val="visible"/>
                                      </p:to>
                                    </p:set>
                                    <p:animEffect transition="in" filter="fade">
                                      <p:cBhvr>
                                        <p:cTn id="56" dur="2000"/>
                                        <p:tgtEl>
                                          <p:spTgt spid="16">
                                            <p:txEl>
                                              <p:pRg st="5" end="5"/>
                                            </p:txEl>
                                          </p:spTgt>
                                        </p:tgtEl>
                                      </p:cBhvr>
                                    </p:animEffect>
                                    <p:anim calcmode="lin" valueType="num">
                                      <p:cBhvr>
                                        <p:cTn id="57" dur="2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58" dur="2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12" name="CuadroTexto 11">
            <a:extLst>
              <a:ext uri="{FF2B5EF4-FFF2-40B4-BE49-F238E27FC236}">
                <a16:creationId xmlns:a16="http://schemas.microsoft.com/office/drawing/2014/main" id="{EF166508-207F-2919-6445-B5FDBA119395}"/>
              </a:ext>
            </a:extLst>
          </p:cNvPr>
          <p:cNvSpPr txBox="1"/>
          <p:nvPr/>
        </p:nvSpPr>
        <p:spPr>
          <a:xfrm>
            <a:off x="4053956" y="529236"/>
            <a:ext cx="7350156" cy="584775"/>
          </a:xfrm>
          <a:prstGeom prst="rect">
            <a:avLst/>
          </a:prstGeom>
          <a:noFill/>
        </p:spPr>
        <p:txBody>
          <a:bodyPr wrap="square" rtlCol="0">
            <a:spAutoFit/>
          </a:bodyPr>
          <a:lstStyle/>
          <a:p>
            <a:r>
              <a:rPr lang="es-ES" sz="3200" b="1" dirty="0">
                <a:latin typeface="Arial" panose="020B0604020202020204" pitchFamily="34" charset="0"/>
                <a:cs typeface="Arial" panose="020B0604020202020204" pitchFamily="34" charset="0"/>
              </a:rPr>
              <a:t>Reflexionemos</a:t>
            </a:r>
            <a:endParaRPr lang="es-MX" sz="3200" b="1" dirty="0">
              <a:latin typeface="Arial" panose="020B0604020202020204" pitchFamily="34" charset="0"/>
              <a:cs typeface="Arial" panose="020B0604020202020204" pitchFamily="34" charset="0"/>
            </a:endParaRPr>
          </a:p>
        </p:txBody>
      </p:sp>
      <p:pic>
        <p:nvPicPr>
          <p:cNvPr id="15" name="Imagen 14">
            <a:extLst>
              <a:ext uri="{FF2B5EF4-FFF2-40B4-BE49-F238E27FC236}">
                <a16:creationId xmlns:a16="http://schemas.microsoft.com/office/drawing/2014/main" id="{742EFBBB-73FE-5A6F-98EE-5CA83344A5A5}"/>
              </a:ext>
            </a:extLst>
          </p:cNvPr>
          <p:cNvPicPr>
            <a:picLocks noChangeAspect="1"/>
          </p:cNvPicPr>
          <p:nvPr/>
        </p:nvPicPr>
        <p:blipFill rotWithShape="1">
          <a:blip r:embed="rId5"/>
          <a:srcRect b="9333"/>
          <a:stretch/>
        </p:blipFill>
        <p:spPr>
          <a:xfrm>
            <a:off x="7729034" y="0"/>
            <a:ext cx="1654530" cy="1736960"/>
          </a:xfrm>
          <a:prstGeom prst="rect">
            <a:avLst/>
          </a:prstGeom>
        </p:spPr>
      </p:pic>
      <p:sp>
        <p:nvSpPr>
          <p:cNvPr id="2" name="CuadroTexto 1">
            <a:extLst>
              <a:ext uri="{FF2B5EF4-FFF2-40B4-BE49-F238E27FC236}">
                <a16:creationId xmlns:a16="http://schemas.microsoft.com/office/drawing/2014/main" id="{A8D94A87-18FF-892E-8FA4-5D7D9EBF8AC5}"/>
              </a:ext>
            </a:extLst>
          </p:cNvPr>
          <p:cNvSpPr txBox="1"/>
          <p:nvPr/>
        </p:nvSpPr>
        <p:spPr>
          <a:xfrm>
            <a:off x="24240" y="1237252"/>
            <a:ext cx="9178885" cy="5170646"/>
          </a:xfrm>
          <a:prstGeom prst="rect">
            <a:avLst/>
          </a:prstGeom>
          <a:noFill/>
        </p:spPr>
        <p:txBody>
          <a:bodyPr wrap="square" rtlCol="0">
            <a:spAutoFit/>
          </a:bodyPr>
          <a:lstStyle/>
          <a:p>
            <a:pPr marL="285750" indent="-285750" algn="just">
              <a:buFont typeface="Wingdings" panose="05000000000000000000" pitchFamily="2" charset="2"/>
              <a:buChar char="ü"/>
            </a:pPr>
            <a:r>
              <a:rPr lang="es-ES" sz="2400" dirty="0">
                <a:latin typeface="Arial" panose="020B0604020202020204" pitchFamily="34" charset="0"/>
                <a:cs typeface="Arial" panose="020B0604020202020204" pitchFamily="34" charset="0"/>
              </a:rPr>
              <a:t>Es sumamente valioso para la vivencia o manejo de las emociones considerar que éstas son parte importante de la vida del ser humano, ni podemos ignorarlas, ni podemos darles “rienda suelta”.</a:t>
            </a:r>
          </a:p>
          <a:p>
            <a:pPr marL="285750" indent="-285750" algn="just">
              <a:buFont typeface="Wingdings" panose="05000000000000000000" pitchFamily="2" charset="2"/>
              <a:buChar char="ü"/>
            </a:pPr>
            <a:r>
              <a:rPr lang="es-ES" sz="2400" dirty="0">
                <a:latin typeface="Arial" panose="020B0604020202020204" pitchFamily="34" charset="0"/>
                <a:cs typeface="Arial" panose="020B0604020202020204" pitchFamily="34" charset="0"/>
              </a:rPr>
              <a:t>El gran desafío que encierran nuestras emociones es poder captar todo aquello que nos transmiten.</a:t>
            </a:r>
          </a:p>
          <a:p>
            <a:pPr marL="285750" indent="-285750" algn="just">
              <a:buFont typeface="Wingdings" panose="05000000000000000000" pitchFamily="2" charset="2"/>
              <a:buChar char="ü"/>
            </a:pPr>
            <a:r>
              <a:rPr lang="es-ES" sz="2400" dirty="0">
                <a:latin typeface="Arial" panose="020B0604020202020204" pitchFamily="34" charset="0"/>
                <a:cs typeface="Arial" panose="020B0604020202020204" pitchFamily="34" charset="0"/>
              </a:rPr>
              <a:t>Resulta útil preguntarnos, ¿cómo me siento?, y además, ¿qué me está enseñando esto qué siento?, para así actuar en consecuencia.</a:t>
            </a:r>
          </a:p>
          <a:p>
            <a:pPr marL="285750" indent="-285750" algn="just">
              <a:buFont typeface="Wingdings" panose="05000000000000000000" pitchFamily="2" charset="2"/>
              <a:buChar char="ü"/>
            </a:pPr>
            <a:r>
              <a:rPr lang="es-ES" sz="2400" dirty="0">
                <a:latin typeface="Arial" panose="020B0604020202020204" pitchFamily="34" charset="0"/>
                <a:cs typeface="Arial" panose="020B0604020202020204" pitchFamily="34" charset="0"/>
              </a:rPr>
              <a:t>Las emociones pueden volverse nuestras enemigas cuando las magnificamos o, por el contrario, cuando las ignoramos, incluso a veces nos pueden tomar por asalto y conducirnos a caer en secuestros emocionales.</a:t>
            </a:r>
          </a:p>
          <a:p>
            <a:pPr marL="285750" indent="-285750" algn="just">
              <a:buFont typeface="Wingdings" panose="05000000000000000000" pitchFamily="2" charset="2"/>
              <a:buChar char="ü"/>
            </a:pPr>
            <a:endParaRPr lang="es-MX" dirty="0"/>
          </a:p>
        </p:txBody>
      </p:sp>
      <p:pic>
        <p:nvPicPr>
          <p:cNvPr id="3" name="Imagen 2">
            <a:extLst>
              <a:ext uri="{FF2B5EF4-FFF2-40B4-BE49-F238E27FC236}">
                <a16:creationId xmlns:a16="http://schemas.microsoft.com/office/drawing/2014/main" id="{DFA63E6A-F360-D10C-3D6F-9C330C8CA77D}"/>
              </a:ext>
            </a:extLst>
          </p:cNvPr>
          <p:cNvPicPr>
            <a:picLocks noChangeAspect="1"/>
          </p:cNvPicPr>
          <p:nvPr/>
        </p:nvPicPr>
        <p:blipFill>
          <a:blip r:embed="rId6"/>
          <a:stretch>
            <a:fillRect/>
          </a:stretch>
        </p:blipFill>
        <p:spPr>
          <a:xfrm>
            <a:off x="9336481" y="2650496"/>
            <a:ext cx="2897084" cy="4076699"/>
          </a:xfrm>
          <a:prstGeom prst="rect">
            <a:avLst/>
          </a:prstGeom>
        </p:spPr>
      </p:pic>
    </p:spTree>
    <p:extLst>
      <p:ext uri="{BB962C8B-B14F-4D97-AF65-F5344CB8AC3E}">
        <p14:creationId xmlns:p14="http://schemas.microsoft.com/office/powerpoint/2010/main" val="360080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2000"/>
                                        <p:tgtEl>
                                          <p:spTgt spid="2">
                                            <p:txEl>
                                              <p:pRg st="0" end="0"/>
                                            </p:txEl>
                                          </p:spTgt>
                                        </p:tgtEl>
                                      </p:cBhvr>
                                    </p:animEffect>
                                    <p:anim calcmode="lin" valueType="num">
                                      <p:cBhvr>
                                        <p:cTn id="1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2">
                                            <p:txEl>
                                              <p:pRg st="0" end="0"/>
                                            </p:txEl>
                                          </p:spTgt>
                                        </p:tgtEl>
                                        <p:attrNameLst>
                                          <p:attrName>ppt_y</p:attrName>
                                        </p:attrNameLst>
                                      </p:cBhvr>
                                      <p:tavLst>
                                        <p:tav tm="0">
                                          <p:val>
                                            <p:strVal val="#ppt_y+.1"/>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2000"/>
                                        <p:tgtEl>
                                          <p:spTgt spid="3"/>
                                        </p:tgtEl>
                                      </p:cBhvr>
                                    </p:animEffect>
                                  </p:childTnLst>
                                </p:cTn>
                              </p:par>
                              <p:par>
                                <p:cTn id="23" presetID="42"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2000"/>
                                        <p:tgtEl>
                                          <p:spTgt spid="2">
                                            <p:txEl>
                                              <p:pRg st="1" end="1"/>
                                            </p:txEl>
                                          </p:spTgt>
                                        </p:tgtEl>
                                      </p:cBhvr>
                                    </p:animEffect>
                                    <p:anim calcmode="lin" valueType="num">
                                      <p:cBhvr>
                                        <p:cTn id="26"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7" dur="2000" fill="hold"/>
                                        <p:tgtEl>
                                          <p:spTgt spid="2">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2000"/>
                                        <p:tgtEl>
                                          <p:spTgt spid="2">
                                            <p:txEl>
                                              <p:pRg st="2" end="2"/>
                                            </p:txEl>
                                          </p:spTgt>
                                        </p:tgtEl>
                                      </p:cBhvr>
                                    </p:animEffect>
                                    <p:anim calcmode="lin" valueType="num">
                                      <p:cBhvr>
                                        <p:cTn id="31"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2" dur="2000" fill="hold"/>
                                        <p:tgtEl>
                                          <p:spTgt spid="2">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2000"/>
                                        <p:tgtEl>
                                          <p:spTgt spid="2">
                                            <p:txEl>
                                              <p:pRg st="3" end="3"/>
                                            </p:txEl>
                                          </p:spTgt>
                                        </p:tgtEl>
                                      </p:cBhvr>
                                    </p:animEffect>
                                    <p:anim calcmode="lin" valueType="num">
                                      <p:cBhvr>
                                        <p:cTn id="36"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7" dur="2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2" name="CuadroTexto 11">
            <a:extLst>
              <a:ext uri="{FF2B5EF4-FFF2-40B4-BE49-F238E27FC236}">
                <a16:creationId xmlns:a16="http://schemas.microsoft.com/office/drawing/2014/main" id="{EF166508-207F-2919-6445-B5FDBA119395}"/>
              </a:ext>
            </a:extLst>
          </p:cNvPr>
          <p:cNvSpPr txBox="1"/>
          <p:nvPr/>
        </p:nvSpPr>
        <p:spPr>
          <a:xfrm>
            <a:off x="1759611" y="529235"/>
            <a:ext cx="6885625" cy="830997"/>
          </a:xfrm>
          <a:prstGeom prst="rect">
            <a:avLst/>
          </a:prstGeom>
          <a:noFill/>
        </p:spPr>
        <p:txBody>
          <a:bodyPr wrap="square" rtlCol="0">
            <a:spAutoFit/>
          </a:bodyPr>
          <a:lstStyle/>
          <a:p>
            <a:r>
              <a:rPr lang="es-ES" sz="2400" b="1" dirty="0">
                <a:solidFill>
                  <a:srgbClr val="0070C0"/>
                </a:solidFill>
                <a:latin typeface="Arial" panose="020B0604020202020204" pitchFamily="34" charset="0"/>
                <a:cs typeface="Arial" panose="020B0604020202020204" pitchFamily="34" charset="0"/>
              </a:rPr>
              <a:t>5 pasos para ayudar a manejar tus emociones</a:t>
            </a:r>
          </a:p>
          <a:p>
            <a:pPr algn="ctr"/>
            <a:r>
              <a:rPr lang="es-ES" sz="2400" b="1" dirty="0">
                <a:solidFill>
                  <a:srgbClr val="0070C0"/>
                </a:solidFill>
                <a:latin typeface="Arial" panose="020B0604020202020204" pitchFamily="34" charset="0"/>
                <a:cs typeface="Arial" panose="020B0604020202020204" pitchFamily="34" charset="0"/>
              </a:rPr>
              <a:t>Trabajo con mi persona</a:t>
            </a:r>
            <a:endParaRPr lang="es-MX" sz="2400" b="1" dirty="0">
              <a:solidFill>
                <a:srgbClr val="0070C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D822E830-4C2A-5ACE-DABB-C9CF7FD8FEEE}"/>
              </a:ext>
            </a:extLst>
          </p:cNvPr>
          <p:cNvSpPr txBox="1"/>
          <p:nvPr/>
        </p:nvSpPr>
        <p:spPr>
          <a:xfrm>
            <a:off x="165363" y="1472763"/>
            <a:ext cx="8672513" cy="4154984"/>
          </a:xfrm>
          <a:prstGeom prst="rect">
            <a:avLst/>
          </a:prstGeom>
          <a:noFill/>
        </p:spPr>
        <p:txBody>
          <a:bodyPr wrap="square" rtlCol="0">
            <a:spAutoFit/>
          </a:bodyPr>
          <a:lstStyle/>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Autoconciencia: </a:t>
            </a:r>
            <a:r>
              <a:rPr lang="es-ES" sz="2400" dirty="0">
                <a:latin typeface="Calibri" panose="020F0502020204030204" pitchFamily="34" charset="0"/>
                <a:cs typeface="Calibri" panose="020F0502020204030204" pitchFamily="34" charset="0"/>
              </a:rPr>
              <a:t>ser testigo de mí y de mi emoción (¿qué siento?)</a:t>
            </a:r>
          </a:p>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Autoaceptación: </a:t>
            </a:r>
            <a:r>
              <a:rPr lang="es-ES" sz="2400" dirty="0">
                <a:latin typeface="Calibri" panose="020F0502020204030204" pitchFamily="34" charset="0"/>
                <a:cs typeface="Calibri" panose="020F0502020204030204" pitchFamily="34" charset="0"/>
              </a:rPr>
              <a:t>acepto lo que siento, sin juzgar ni rechazar la emoción.</a:t>
            </a:r>
          </a:p>
          <a:p>
            <a:pPr marL="342900" indent="-342900" algn="just">
              <a:buFont typeface="+mj-lt"/>
              <a:buAutoNum type="arabicParenR"/>
            </a:pPr>
            <a:r>
              <a:rPr lang="es-ES" sz="2400" b="1" i="1" u="sng" dirty="0" err="1">
                <a:latin typeface="Calibri" panose="020F0502020204030204" pitchFamily="34" charset="0"/>
                <a:cs typeface="Calibri" panose="020F0502020204030204" pitchFamily="34" charset="0"/>
              </a:rPr>
              <a:t>Autoregulación</a:t>
            </a:r>
            <a:r>
              <a:rPr lang="es-ES" sz="2400" b="1" i="1" u="sng" dirty="0">
                <a:latin typeface="Calibri" panose="020F0502020204030204" pitchFamily="34" charset="0"/>
                <a:cs typeface="Calibri" panose="020F0502020204030204" pitchFamily="34" charset="0"/>
              </a:rPr>
              <a:t>: </a:t>
            </a:r>
            <a:r>
              <a:rPr lang="es-ES" sz="2400" dirty="0">
                <a:latin typeface="Calibri" panose="020F0502020204030204" pitchFamily="34" charset="0"/>
                <a:cs typeface="Calibri" panose="020F0502020204030204" pitchFamily="34" charset="0"/>
              </a:rPr>
              <a:t>controlar los impulsos, demorar la satisfacción, pausa, respiro, elijo.</a:t>
            </a:r>
          </a:p>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Autoanálisis: </a:t>
            </a:r>
            <a:r>
              <a:rPr lang="es-ES" sz="2400" dirty="0">
                <a:latin typeface="Calibri" panose="020F0502020204030204" pitchFamily="34" charset="0"/>
                <a:cs typeface="Calibri" panose="020F0502020204030204" pitchFamily="34" charset="0"/>
              </a:rPr>
              <a:t>observo mis pensamientos y palabras. (¿cuál es la historia que me cuento detrás de la emoción?¿cuáles son los hechos?).</a:t>
            </a:r>
          </a:p>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Expresión</a:t>
            </a:r>
            <a:r>
              <a:rPr lang="es-ES" sz="2400" dirty="0">
                <a:latin typeface="Calibri" panose="020F0502020204030204" pitchFamily="34" charset="0"/>
                <a:cs typeface="Calibri" panose="020F0502020204030204" pitchFamily="34" charset="0"/>
              </a:rPr>
              <a:t>: manifiesto y expreso lo que siento (¿cómo puedo expresar lo que me pasa con integridad, de acuerdo con mis valores y con efectividad?)</a:t>
            </a:r>
            <a:endParaRPr lang="es-MX" sz="2400" dirty="0">
              <a:latin typeface="Calibri" panose="020F0502020204030204" pitchFamily="34" charset="0"/>
              <a:cs typeface="Calibri" panose="020F0502020204030204" pitchFamily="34" charset="0"/>
            </a:endParaRPr>
          </a:p>
        </p:txBody>
      </p:sp>
      <p:pic>
        <p:nvPicPr>
          <p:cNvPr id="2" name="Imagen 1">
            <a:extLst>
              <a:ext uri="{FF2B5EF4-FFF2-40B4-BE49-F238E27FC236}">
                <a16:creationId xmlns:a16="http://schemas.microsoft.com/office/drawing/2014/main" id="{B6734207-A42A-8A0F-50A8-3D2276404883}"/>
              </a:ext>
            </a:extLst>
          </p:cNvPr>
          <p:cNvPicPr>
            <a:picLocks noChangeAspect="1"/>
          </p:cNvPicPr>
          <p:nvPr/>
        </p:nvPicPr>
        <p:blipFill>
          <a:blip r:embed="rId4"/>
          <a:stretch>
            <a:fillRect/>
          </a:stretch>
        </p:blipFill>
        <p:spPr>
          <a:xfrm>
            <a:off x="8763001" y="1242357"/>
            <a:ext cx="3428999" cy="4615795"/>
          </a:xfrm>
          <a:prstGeom prst="rect">
            <a:avLst/>
          </a:prstGeom>
        </p:spPr>
      </p:pic>
    </p:spTree>
    <p:extLst>
      <p:ext uri="{BB962C8B-B14F-4D97-AF65-F5344CB8AC3E}">
        <p14:creationId xmlns:p14="http://schemas.microsoft.com/office/powerpoint/2010/main" val="106122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66DEAF-7309-6D38-A270-CC8244D9C2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48" b="26855" l="1535" r="40665"/>
                    </a14:imgEffect>
                  </a14:imgLayer>
                </a14:imgProps>
              </a:ext>
              <a:ext uri="{28A0092B-C50C-407E-A947-70E740481C1C}">
                <a14:useLocalDpi xmlns:a14="http://schemas.microsoft.com/office/drawing/2010/main" val="0"/>
              </a:ext>
            </a:extLst>
          </a:blip>
          <a:srcRect l="10550" t="6140" r="62747" b="73076"/>
          <a:stretch/>
        </p:blipFill>
        <p:spPr>
          <a:xfrm>
            <a:off x="165363" y="47374"/>
            <a:ext cx="1398495" cy="1425389"/>
          </a:xfrm>
          <a:prstGeom prst="rect">
            <a:avLst/>
          </a:prstGeom>
          <a:effectLst>
            <a:glow rad="228600">
              <a:schemeClr val="bg1">
                <a:alpha val="40000"/>
              </a:schemeClr>
            </a:glow>
          </a:effectLst>
        </p:spPr>
      </p:pic>
      <p:sp>
        <p:nvSpPr>
          <p:cNvPr id="5" name="Rectángulo 4">
            <a:extLst>
              <a:ext uri="{FF2B5EF4-FFF2-40B4-BE49-F238E27FC236}">
                <a16:creationId xmlns:a16="http://schemas.microsoft.com/office/drawing/2014/main" id="{4015982C-8CA4-DA93-12DA-7CFE60FB58B6}"/>
              </a:ext>
            </a:extLst>
          </p:cNvPr>
          <p:cNvSpPr/>
          <p:nvPr/>
        </p:nvSpPr>
        <p:spPr>
          <a:xfrm>
            <a:off x="1577648" y="70540"/>
            <a:ext cx="7350156" cy="584775"/>
          </a:xfrm>
          <a:prstGeom prst="rect">
            <a:avLst/>
          </a:prstGeom>
          <a:noFill/>
        </p:spPr>
        <p:txBody>
          <a:bodyPr wrap="square" lIns="91440" tIns="45720" rIns="91440" bIns="45720">
            <a:spAutoFit/>
          </a:bodyPr>
          <a:lstStyle/>
          <a:p>
            <a:pPr algn="ctr"/>
            <a:r>
              <a:rPr lang="es-ES" sz="3200" b="1" cap="none" spc="0" dirty="0">
                <a:ln w="9525">
                  <a:solidFill>
                    <a:schemeClr val="bg1"/>
                  </a:solidFill>
                  <a:prstDash val="solid"/>
                </a:ln>
                <a:effectLst>
                  <a:outerShdw blurRad="12700" dist="38100" dir="2700000" algn="tl" rotWithShape="0">
                    <a:schemeClr val="accent5">
                      <a:lumMod val="60000"/>
                      <a:lumOff val="40000"/>
                    </a:schemeClr>
                  </a:outerShdw>
                </a:effectLst>
              </a:rPr>
              <a:t>Semana de la Familia 2023</a:t>
            </a:r>
          </a:p>
        </p:txBody>
      </p:sp>
      <p:sp>
        <p:nvSpPr>
          <p:cNvPr id="6" name="CuadroTexto 5">
            <a:extLst>
              <a:ext uri="{FF2B5EF4-FFF2-40B4-BE49-F238E27FC236}">
                <a16:creationId xmlns:a16="http://schemas.microsoft.com/office/drawing/2014/main" id="{C714C03D-5CDA-BF78-DA27-29E333B2521E}"/>
              </a:ext>
            </a:extLst>
          </p:cNvPr>
          <p:cNvSpPr txBox="1"/>
          <p:nvPr/>
        </p:nvSpPr>
        <p:spPr>
          <a:xfrm>
            <a:off x="0" y="6240640"/>
            <a:ext cx="2883225" cy="276999"/>
          </a:xfrm>
          <a:prstGeom prst="rect">
            <a:avLst/>
          </a:prstGeom>
          <a:noFill/>
        </p:spPr>
        <p:txBody>
          <a:bodyPr wrap="none" rtlCol="0">
            <a:spAutoFit/>
          </a:bodyPr>
          <a:lstStyle/>
          <a:p>
            <a:r>
              <a:rPr lang="es-MX" sz="1200" b="1" dirty="0"/>
              <a:t>PROVINCIA ECLESIÁSTICA DE MORELIA</a:t>
            </a:r>
          </a:p>
        </p:txBody>
      </p:sp>
      <p:sp>
        <p:nvSpPr>
          <p:cNvPr id="7" name="CuadroTexto 6">
            <a:extLst>
              <a:ext uri="{FF2B5EF4-FFF2-40B4-BE49-F238E27FC236}">
                <a16:creationId xmlns:a16="http://schemas.microsoft.com/office/drawing/2014/main" id="{9718C4B0-4D4E-F82C-D43B-8485B2A8F70B}"/>
              </a:ext>
            </a:extLst>
          </p:cNvPr>
          <p:cNvSpPr txBox="1"/>
          <p:nvPr/>
        </p:nvSpPr>
        <p:spPr>
          <a:xfrm>
            <a:off x="245541" y="6438888"/>
            <a:ext cx="2201244" cy="261610"/>
          </a:xfrm>
          <a:prstGeom prst="rect">
            <a:avLst/>
          </a:prstGeom>
          <a:noFill/>
        </p:spPr>
        <p:txBody>
          <a:bodyPr wrap="none" rtlCol="0">
            <a:spAutoFit/>
          </a:bodyPr>
          <a:lstStyle/>
          <a:p>
            <a:r>
              <a:rPr lang="es-MX" sz="1100" dirty="0"/>
              <a:t>Diócesis de Apatzingán, Morelia</a:t>
            </a:r>
          </a:p>
        </p:txBody>
      </p:sp>
      <p:pic>
        <p:nvPicPr>
          <p:cNvPr id="10" name="Imagen 9">
            <a:extLst>
              <a:ext uri="{FF2B5EF4-FFF2-40B4-BE49-F238E27FC236}">
                <a16:creationId xmlns:a16="http://schemas.microsoft.com/office/drawing/2014/main" id="{3B8A0ABE-14A2-1DB9-19BA-DCCE8E4289C8}"/>
              </a:ext>
            </a:extLst>
          </p:cNvPr>
          <p:cNvPicPr>
            <a:picLocks noChangeAspect="1"/>
          </p:cNvPicPr>
          <p:nvPr/>
        </p:nvPicPr>
        <p:blipFill>
          <a:blip r:embed="rId4"/>
          <a:stretch>
            <a:fillRect/>
          </a:stretch>
        </p:blipFill>
        <p:spPr>
          <a:xfrm rot="16200000">
            <a:off x="10797529" y="170083"/>
            <a:ext cx="1472763" cy="1132597"/>
          </a:xfrm>
          <a:prstGeom prst="rect">
            <a:avLst/>
          </a:prstGeom>
        </p:spPr>
      </p:pic>
      <p:sp>
        <p:nvSpPr>
          <p:cNvPr id="13" name="CuadroTexto 12">
            <a:extLst>
              <a:ext uri="{FF2B5EF4-FFF2-40B4-BE49-F238E27FC236}">
                <a16:creationId xmlns:a16="http://schemas.microsoft.com/office/drawing/2014/main" id="{7F0B6FC5-CBC3-3BF2-E590-833D058C2CA3}"/>
              </a:ext>
            </a:extLst>
          </p:cNvPr>
          <p:cNvSpPr txBox="1"/>
          <p:nvPr/>
        </p:nvSpPr>
        <p:spPr>
          <a:xfrm>
            <a:off x="-24943" y="6596390"/>
            <a:ext cx="3177473" cy="261610"/>
          </a:xfrm>
          <a:prstGeom prst="rect">
            <a:avLst/>
          </a:prstGeom>
          <a:noFill/>
        </p:spPr>
        <p:txBody>
          <a:bodyPr wrap="none" rtlCol="0">
            <a:spAutoFit/>
          </a:bodyPr>
          <a:lstStyle/>
          <a:p>
            <a:r>
              <a:rPr lang="es-MX" sz="1100" dirty="0"/>
              <a:t>Ciudad Lázaro Cárdenas, Tacámbaro y Zamora</a:t>
            </a:r>
          </a:p>
        </p:txBody>
      </p:sp>
      <p:sp>
        <p:nvSpPr>
          <p:cNvPr id="14" name="Rectángulo 13">
            <a:extLst>
              <a:ext uri="{FF2B5EF4-FFF2-40B4-BE49-F238E27FC236}">
                <a16:creationId xmlns:a16="http://schemas.microsoft.com/office/drawing/2014/main" id="{F211F7CD-1068-386E-612F-30552F040447}"/>
              </a:ext>
            </a:extLst>
          </p:cNvPr>
          <p:cNvSpPr/>
          <p:nvPr/>
        </p:nvSpPr>
        <p:spPr>
          <a:xfrm>
            <a:off x="10834255" y="1472763"/>
            <a:ext cx="1399310" cy="769441"/>
          </a:xfrm>
          <a:prstGeom prst="rect">
            <a:avLst/>
          </a:prstGeom>
        </p:spPr>
        <p:txBody>
          <a:bodyPr wrap="square">
            <a:spAutoFit/>
          </a:bodyPr>
          <a:lstStyle/>
          <a:p>
            <a:pPr algn="ctr"/>
            <a:r>
              <a:rPr lang="es-ES" sz="1100" b="1" dirty="0">
                <a:ln w="0"/>
                <a:solidFill>
                  <a:srgbClr val="FFFF00"/>
                </a:solidFill>
                <a:effectLst>
                  <a:outerShdw blurRad="38100" dist="25400" dir="5400000" algn="ctr" rotWithShape="0">
                    <a:srgbClr val="6E747A">
                      <a:alpha val="43000"/>
                    </a:srgbClr>
                  </a:outerShdw>
                </a:effectLst>
              </a:rPr>
              <a:t>La familia espacio y ambiente para la formación afectiva</a:t>
            </a:r>
          </a:p>
        </p:txBody>
      </p:sp>
      <p:sp>
        <p:nvSpPr>
          <p:cNvPr id="12" name="CuadroTexto 11">
            <a:extLst>
              <a:ext uri="{FF2B5EF4-FFF2-40B4-BE49-F238E27FC236}">
                <a16:creationId xmlns:a16="http://schemas.microsoft.com/office/drawing/2014/main" id="{EF166508-207F-2919-6445-B5FDBA119395}"/>
              </a:ext>
            </a:extLst>
          </p:cNvPr>
          <p:cNvSpPr txBox="1"/>
          <p:nvPr/>
        </p:nvSpPr>
        <p:spPr>
          <a:xfrm>
            <a:off x="1319818" y="641766"/>
            <a:ext cx="7693553" cy="954107"/>
          </a:xfrm>
          <a:prstGeom prst="rect">
            <a:avLst/>
          </a:prstGeom>
          <a:noFill/>
        </p:spPr>
        <p:txBody>
          <a:bodyPr wrap="square" rtlCol="0">
            <a:spAutoFit/>
          </a:bodyPr>
          <a:lstStyle/>
          <a:p>
            <a:pPr algn="ctr"/>
            <a:r>
              <a:rPr lang="es-ES" sz="2800" b="1" dirty="0">
                <a:solidFill>
                  <a:srgbClr val="0070C0"/>
                </a:solidFill>
                <a:latin typeface="Arial" panose="020B0604020202020204" pitchFamily="34" charset="0"/>
                <a:cs typeface="Arial" panose="020B0604020202020204" pitchFamily="34" charset="0"/>
              </a:rPr>
              <a:t>Técnica para ayudar eficazmente a los demás a gestionar sus emociones</a:t>
            </a:r>
            <a:endParaRPr lang="es-MX" sz="2800" b="1" dirty="0">
              <a:solidFill>
                <a:srgbClr val="0070C0"/>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D822E830-4C2A-5ACE-DABB-C9CF7FD8FEEE}"/>
              </a:ext>
            </a:extLst>
          </p:cNvPr>
          <p:cNvSpPr txBox="1"/>
          <p:nvPr/>
        </p:nvSpPr>
        <p:spPr>
          <a:xfrm>
            <a:off x="467030" y="1989710"/>
            <a:ext cx="8975337" cy="4093428"/>
          </a:xfrm>
          <a:prstGeom prst="rect">
            <a:avLst/>
          </a:prstGeom>
          <a:noFill/>
        </p:spPr>
        <p:txBody>
          <a:bodyPr wrap="square" rtlCol="0">
            <a:spAutoFit/>
          </a:bodyPr>
          <a:lstStyle/>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Reconocer</a:t>
            </a:r>
            <a:r>
              <a:rPr lang="es-ES" sz="2000" dirty="0">
                <a:latin typeface="Calibri" panose="020F0502020204030204" pitchFamily="34" charset="0"/>
                <a:cs typeface="Calibri" panose="020F0502020204030204" pitchFamily="34" charset="0"/>
              </a:rPr>
              <a:t>: ¿qué siente el otro? Descubrir lo que siente el otro usando la empatía y la observación, evitando las conclusiones apresuradas, lectura de mente (creer saber lo que el otro siente o piensa).</a:t>
            </a:r>
          </a:p>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Aceptar:</a:t>
            </a:r>
            <a:r>
              <a:rPr lang="es-ES" sz="2000" dirty="0">
                <a:latin typeface="Calibri" panose="020F0502020204030204" pitchFamily="34" charset="0"/>
                <a:cs typeface="Calibri" panose="020F0502020204030204" pitchFamily="34" charset="0"/>
              </a:rPr>
              <a:t> acepto y valido lo que siente la otra persona sin juzgar ni contradecir, usando la compasión.</a:t>
            </a:r>
          </a:p>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Influir: </a:t>
            </a:r>
            <a:r>
              <a:rPr lang="es-ES" sz="2000" dirty="0">
                <a:latin typeface="Calibri" panose="020F0502020204030204" pitchFamily="34" charset="0"/>
                <a:cs typeface="Calibri" panose="020F0502020204030204" pitchFamily="34" charset="0"/>
              </a:rPr>
              <a:t>crear un clima de influencia que propicie la apertura, con resonancia empática, ayudo a que el otro regule emociones (contención y regulación).</a:t>
            </a:r>
          </a:p>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Indagar:</a:t>
            </a:r>
            <a:r>
              <a:rPr lang="es-ES" sz="2000" dirty="0">
                <a:latin typeface="Calibri" panose="020F0502020204030204" pitchFamily="34" charset="0"/>
                <a:cs typeface="Calibri" panose="020F0502020204030204" pitchFamily="34" charset="0"/>
              </a:rPr>
              <a:t> hacer preguntas inteligentes para entender de dónde proviene la emoción, ayudando a que el otro vea la racionalidad de sus pensamientos.</a:t>
            </a:r>
          </a:p>
          <a:p>
            <a:pPr marL="342900" indent="-342900" algn="just">
              <a:buFont typeface="+mj-lt"/>
              <a:buAutoNum type="arabicParenR"/>
            </a:pPr>
            <a:r>
              <a:rPr lang="es-ES" sz="2400" b="1" i="1" u="sng" dirty="0">
                <a:latin typeface="Calibri" panose="020F0502020204030204" pitchFamily="34" charset="0"/>
                <a:cs typeface="Calibri" panose="020F0502020204030204" pitchFamily="34" charset="0"/>
              </a:rPr>
              <a:t>Escuchar:</a:t>
            </a:r>
            <a:r>
              <a:rPr lang="es-ES" sz="2000" dirty="0">
                <a:latin typeface="Calibri" panose="020F0502020204030204" pitchFamily="34" charset="0"/>
                <a:cs typeface="Calibri" panose="020F0502020204030204" pitchFamily="34" charset="0"/>
              </a:rPr>
              <a:t> ¿qué necesitas para sentirte satisfecho?, estar presente para poder escuchar las respuestas a las preguntas con la intención de descubrir las necesidades e intereses del otro. </a:t>
            </a:r>
            <a:endParaRPr lang="es-MX" sz="2000" dirty="0">
              <a:latin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80C6339F-AC50-B665-51B8-629F1D40B45B}"/>
              </a:ext>
            </a:extLst>
          </p:cNvPr>
          <p:cNvSpPr txBox="1"/>
          <p:nvPr/>
        </p:nvSpPr>
        <p:spPr>
          <a:xfrm>
            <a:off x="3548879" y="1518928"/>
            <a:ext cx="3621974" cy="400110"/>
          </a:xfrm>
          <a:prstGeom prst="rect">
            <a:avLst/>
          </a:prstGeom>
          <a:noFill/>
        </p:spPr>
        <p:txBody>
          <a:bodyPr wrap="square" rtlCol="0">
            <a:spAutoFit/>
          </a:bodyPr>
          <a:lstStyle/>
          <a:p>
            <a:r>
              <a:rPr lang="es-ES" sz="2000" b="1" dirty="0">
                <a:solidFill>
                  <a:schemeClr val="accent4">
                    <a:lumMod val="75000"/>
                  </a:schemeClr>
                </a:solidFill>
                <a:latin typeface="Arial" panose="020B0604020202020204" pitchFamily="34" charset="0"/>
                <a:cs typeface="Arial" panose="020B0604020202020204" pitchFamily="34" charset="0"/>
              </a:rPr>
              <a:t>Trabajo con el prójimo</a:t>
            </a:r>
            <a:endParaRPr lang="es-MX" sz="2000" b="1" dirty="0">
              <a:solidFill>
                <a:schemeClr val="accent4">
                  <a:lumMod val="75000"/>
                </a:schemeClr>
              </a:solidFill>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3CFA323B-995C-F79B-F485-4A9C6A4834DF}"/>
              </a:ext>
            </a:extLst>
          </p:cNvPr>
          <p:cNvPicPr>
            <a:picLocks noChangeAspect="1"/>
          </p:cNvPicPr>
          <p:nvPr/>
        </p:nvPicPr>
        <p:blipFill>
          <a:blip r:embed="rId5"/>
          <a:stretch>
            <a:fillRect/>
          </a:stretch>
        </p:blipFill>
        <p:spPr>
          <a:xfrm>
            <a:off x="9686925" y="2546868"/>
            <a:ext cx="2505075" cy="1414712"/>
          </a:xfrm>
          <a:prstGeom prst="rect">
            <a:avLst/>
          </a:prstGeom>
        </p:spPr>
      </p:pic>
      <p:pic>
        <p:nvPicPr>
          <p:cNvPr id="9" name="Imagen 8">
            <a:extLst>
              <a:ext uri="{FF2B5EF4-FFF2-40B4-BE49-F238E27FC236}">
                <a16:creationId xmlns:a16="http://schemas.microsoft.com/office/drawing/2014/main" id="{0EF7349D-5157-8C31-5035-AF895DE7B355}"/>
              </a:ext>
            </a:extLst>
          </p:cNvPr>
          <p:cNvPicPr>
            <a:picLocks noChangeAspect="1"/>
          </p:cNvPicPr>
          <p:nvPr/>
        </p:nvPicPr>
        <p:blipFill>
          <a:blip r:embed="rId6"/>
          <a:stretch>
            <a:fillRect/>
          </a:stretch>
        </p:blipFill>
        <p:spPr>
          <a:xfrm>
            <a:off x="9573938" y="3714967"/>
            <a:ext cx="2526271" cy="1414712"/>
          </a:xfrm>
          <a:prstGeom prst="rect">
            <a:avLst/>
          </a:prstGeom>
        </p:spPr>
      </p:pic>
      <p:pic>
        <p:nvPicPr>
          <p:cNvPr id="11" name="Imagen 10">
            <a:extLst>
              <a:ext uri="{FF2B5EF4-FFF2-40B4-BE49-F238E27FC236}">
                <a16:creationId xmlns:a16="http://schemas.microsoft.com/office/drawing/2014/main" id="{C154B53E-6365-35F0-6AA7-F6D3C634BD01}"/>
              </a:ext>
            </a:extLst>
          </p:cNvPr>
          <p:cNvPicPr>
            <a:picLocks noChangeAspect="1"/>
          </p:cNvPicPr>
          <p:nvPr/>
        </p:nvPicPr>
        <p:blipFill>
          <a:blip r:embed="rId7"/>
          <a:stretch>
            <a:fillRect/>
          </a:stretch>
        </p:blipFill>
        <p:spPr>
          <a:xfrm>
            <a:off x="9459438" y="5129679"/>
            <a:ext cx="2749633" cy="1559356"/>
          </a:xfrm>
          <a:prstGeom prst="rect">
            <a:avLst/>
          </a:prstGeom>
        </p:spPr>
      </p:pic>
    </p:spTree>
    <p:extLst>
      <p:ext uri="{BB962C8B-B14F-4D97-AF65-F5344CB8AC3E}">
        <p14:creationId xmlns:p14="http://schemas.microsoft.com/office/powerpoint/2010/main" val="27880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ppt_x</p:attrName>
                                        </p:attrNameLst>
                                      </p:cBhvr>
                                      <p:tavLst>
                                        <p:tav tm="0">
                                          <p:val>
                                            <p:strVal val="#ppt_x"/>
                                          </p:val>
                                        </p:tav>
                                        <p:tav tm="100000">
                                          <p:val>
                                            <p:strVal val="#ppt_x"/>
                                          </p:val>
                                        </p:tav>
                                      </p:tavLst>
                                    </p:anim>
                                    <p:anim calcmode="lin" valueType="num">
                                      <p:cBhvr>
                                        <p:cTn id="14"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additive="base">
                                        <p:cTn id="34"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3">
                                            <p:txEl>
                                              <p:pRg st="2" end="2"/>
                                            </p:txEl>
                                          </p:spTgt>
                                        </p:tgtEl>
                                        <p:attrNameLst>
                                          <p:attrName>ppt_y</p:attrName>
                                        </p:attrNameLst>
                                      </p:cBhvr>
                                      <p:tavLst>
                                        <p:tav tm="0">
                                          <p:val>
                                            <p:strVal val="1+#ppt_h/2"/>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4" end="4"/>
                                            </p:txEl>
                                          </p:spTgt>
                                        </p:tgtEl>
                                        <p:attrNameLst>
                                          <p:attrName>ppt_y</p:attrName>
                                        </p:attrNameLst>
                                      </p:cBhvr>
                                      <p:tavLst>
                                        <p:tav tm="0">
                                          <p:val>
                                            <p:strVal val="1+#ppt_h/2"/>
                                          </p:val>
                                        </p:tav>
                                        <p:tav tm="100000">
                                          <p:val>
                                            <p:strVal val="#ppt_y"/>
                                          </p:val>
                                        </p:tav>
                                      </p:tavLst>
                                    </p:anim>
                                  </p:childTnLst>
                                </p:cTn>
                              </p:par>
                              <p:par>
                                <p:cTn id="51" presetID="16" presetClass="entr" presetSubtype="21"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theme/theme1.xml><?xml version="1.0" encoding="utf-8"?>
<a:theme xmlns:a="http://schemas.openxmlformats.org/drawingml/2006/main" name="Faceta">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
  <TotalTime>326</TotalTime>
  <Words>1516</Words>
  <Application>Microsoft Office PowerPoint</Application>
  <PresentationFormat>Panorámica</PresentationFormat>
  <Paragraphs>151</Paragraphs>
  <Slides>14</Slides>
  <Notes>0</Notes>
  <HiddenSlides>0</HiddenSlides>
  <MMClips>1</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14</vt:i4>
      </vt:variant>
    </vt:vector>
  </HeadingPairs>
  <TitlesOfParts>
    <vt:vector size="26" baseType="lpstr">
      <vt:lpstr>Arial</vt:lpstr>
      <vt:lpstr>Arial Black</vt:lpstr>
      <vt:lpstr>Book Antiqua</vt:lpstr>
      <vt:lpstr>Calibri</vt:lpstr>
      <vt:lpstr>Constantia</vt:lpstr>
      <vt:lpstr>Cooper Black</vt:lpstr>
      <vt:lpstr>Lucida Calligraphy</vt:lpstr>
      <vt:lpstr>Trebuchet MS</vt:lpstr>
      <vt:lpstr>Wingdings</vt:lpstr>
      <vt:lpstr>Wingdings 3</vt:lpstr>
      <vt:lpstr>Faceta</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Alicia María</dc:creator>
  <cp:lastModifiedBy>FRANCISCO CHAVEZ</cp:lastModifiedBy>
  <cp:revision>47</cp:revision>
  <dcterms:created xsi:type="dcterms:W3CDTF">2022-12-12T22:56:37Z</dcterms:created>
  <dcterms:modified xsi:type="dcterms:W3CDTF">2023-01-19T03:30:54Z</dcterms:modified>
</cp:coreProperties>
</file>