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56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2/12/2023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2/12/2023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2/12/2023</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2/12/2023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866DEAF-7309-6D38-A270-CC8244D9C2E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348" b="26855" l="1535" r="40665"/>
                    </a14:imgEffect>
                  </a14:imgLayer>
                </a14:imgProps>
              </a:ext>
              <a:ext uri="{28A0092B-C50C-407E-A947-70E740481C1C}">
                <a14:useLocalDpi xmlns:a14="http://schemas.microsoft.com/office/drawing/2010/main" val="0"/>
              </a:ext>
            </a:extLst>
          </a:blip>
          <a:srcRect l="10550" t="6140" r="62747" b="73076"/>
          <a:stretch/>
        </p:blipFill>
        <p:spPr>
          <a:xfrm>
            <a:off x="165363" y="47374"/>
            <a:ext cx="1398495" cy="1425389"/>
          </a:xfrm>
          <a:prstGeom prst="rect">
            <a:avLst/>
          </a:prstGeom>
          <a:effectLst>
            <a:glow rad="228600">
              <a:schemeClr val="bg1">
                <a:alpha val="40000"/>
              </a:schemeClr>
            </a:glow>
          </a:effectLst>
        </p:spPr>
      </p:pic>
      <p:sp>
        <p:nvSpPr>
          <p:cNvPr id="5" name="Rectángulo 4">
            <a:extLst>
              <a:ext uri="{FF2B5EF4-FFF2-40B4-BE49-F238E27FC236}">
                <a16:creationId xmlns:a16="http://schemas.microsoft.com/office/drawing/2014/main" id="{4015982C-8CA4-DA93-12DA-7CFE60FB58B6}"/>
              </a:ext>
            </a:extLst>
          </p:cNvPr>
          <p:cNvSpPr/>
          <p:nvPr/>
        </p:nvSpPr>
        <p:spPr>
          <a:xfrm>
            <a:off x="2605977" y="0"/>
            <a:ext cx="7350156" cy="584775"/>
          </a:xfrm>
          <a:prstGeom prst="rect">
            <a:avLst/>
          </a:prstGeom>
          <a:noFill/>
        </p:spPr>
        <p:txBody>
          <a:bodyPr wrap="square" lIns="91440" tIns="45720" rIns="91440" bIns="45720">
            <a:spAutoFit/>
          </a:bodyPr>
          <a:lstStyle/>
          <a:p>
            <a:pPr algn="ctr"/>
            <a:r>
              <a:rPr lang="es-ES" sz="32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Century Schoolbook" panose="02040604050505020304" pitchFamily="18" charset="0"/>
              </a:rPr>
              <a:t>Semana de la Familia 2023</a:t>
            </a:r>
          </a:p>
        </p:txBody>
      </p:sp>
      <p:pic>
        <p:nvPicPr>
          <p:cNvPr id="10" name="Imagen 9">
            <a:extLst>
              <a:ext uri="{FF2B5EF4-FFF2-40B4-BE49-F238E27FC236}">
                <a16:creationId xmlns:a16="http://schemas.microsoft.com/office/drawing/2014/main" id="{3B8A0ABE-14A2-1DB9-19BA-DCCE8E4289C8}"/>
              </a:ext>
            </a:extLst>
          </p:cNvPr>
          <p:cNvPicPr>
            <a:picLocks noChangeAspect="1"/>
          </p:cNvPicPr>
          <p:nvPr/>
        </p:nvPicPr>
        <p:blipFill>
          <a:blip r:embed="rId4"/>
          <a:stretch>
            <a:fillRect/>
          </a:stretch>
        </p:blipFill>
        <p:spPr>
          <a:xfrm rot="16200000">
            <a:off x="2076188" y="353346"/>
            <a:ext cx="6082400" cy="65452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2" name="Grupo 1"/>
          <p:cNvGrpSpPr/>
          <p:nvPr/>
        </p:nvGrpSpPr>
        <p:grpSpPr>
          <a:xfrm>
            <a:off x="8886134" y="5758972"/>
            <a:ext cx="3177473" cy="617360"/>
            <a:chOff x="-24943" y="6240640"/>
            <a:chExt cx="3177473" cy="617360"/>
          </a:xfrm>
        </p:grpSpPr>
        <p:sp>
          <p:nvSpPr>
            <p:cNvPr id="6" name="CuadroTexto 5">
              <a:extLst>
                <a:ext uri="{FF2B5EF4-FFF2-40B4-BE49-F238E27FC236}">
                  <a16:creationId xmlns:a16="http://schemas.microsoft.com/office/drawing/2014/main" id="{C714C03D-5CDA-BF78-DA27-29E333B2521E}"/>
                </a:ext>
              </a:extLst>
            </p:cNvPr>
            <p:cNvSpPr txBox="1"/>
            <p:nvPr/>
          </p:nvSpPr>
          <p:spPr>
            <a:xfrm>
              <a:off x="0" y="6240640"/>
              <a:ext cx="2883225" cy="276999"/>
            </a:xfrm>
            <a:prstGeom prst="rect">
              <a:avLst/>
            </a:prstGeom>
            <a:noFill/>
          </p:spPr>
          <p:txBody>
            <a:bodyPr wrap="none" rtlCol="0">
              <a:spAutoFit/>
            </a:bodyPr>
            <a:lstStyle/>
            <a:p>
              <a:r>
                <a:rPr lang="es-MX" sz="1200" b="1" dirty="0"/>
                <a:t>PROVINCIA ECLESIÁSTICA DE MORELIA</a:t>
              </a:r>
            </a:p>
          </p:txBody>
        </p:sp>
        <p:sp>
          <p:nvSpPr>
            <p:cNvPr id="7" name="CuadroTexto 6">
              <a:extLst>
                <a:ext uri="{FF2B5EF4-FFF2-40B4-BE49-F238E27FC236}">
                  <a16:creationId xmlns:a16="http://schemas.microsoft.com/office/drawing/2014/main" id="{9718C4B0-4D4E-F82C-D43B-8485B2A8F70B}"/>
                </a:ext>
              </a:extLst>
            </p:cNvPr>
            <p:cNvSpPr txBox="1"/>
            <p:nvPr/>
          </p:nvSpPr>
          <p:spPr>
            <a:xfrm>
              <a:off x="245541" y="6438888"/>
              <a:ext cx="2201244" cy="261610"/>
            </a:xfrm>
            <a:prstGeom prst="rect">
              <a:avLst/>
            </a:prstGeom>
            <a:noFill/>
          </p:spPr>
          <p:txBody>
            <a:bodyPr wrap="none" rtlCol="0">
              <a:spAutoFit/>
            </a:bodyPr>
            <a:lstStyle/>
            <a:p>
              <a:r>
                <a:rPr lang="es-MX" sz="1100" dirty="0"/>
                <a:t>Diócesis de Apatzingán, Morelia</a:t>
              </a:r>
            </a:p>
          </p:txBody>
        </p:sp>
        <p:sp>
          <p:nvSpPr>
            <p:cNvPr id="13" name="CuadroTexto 12">
              <a:extLst>
                <a:ext uri="{FF2B5EF4-FFF2-40B4-BE49-F238E27FC236}">
                  <a16:creationId xmlns:a16="http://schemas.microsoft.com/office/drawing/2014/main" id="{7F0B6FC5-CBC3-3BF2-E590-833D058C2CA3}"/>
                </a:ext>
              </a:extLst>
            </p:cNvPr>
            <p:cNvSpPr txBox="1"/>
            <p:nvPr/>
          </p:nvSpPr>
          <p:spPr>
            <a:xfrm>
              <a:off x="-24943" y="6596390"/>
              <a:ext cx="3177473" cy="261610"/>
            </a:xfrm>
            <a:prstGeom prst="rect">
              <a:avLst/>
            </a:prstGeom>
            <a:noFill/>
          </p:spPr>
          <p:txBody>
            <a:bodyPr wrap="none" rtlCol="0">
              <a:spAutoFit/>
            </a:bodyPr>
            <a:lstStyle/>
            <a:p>
              <a:r>
                <a:rPr lang="es-MX" sz="1100" dirty="0"/>
                <a:t>Ciudad Lázaro Cárdenas, Tacámbaro y Zamora</a:t>
              </a:r>
            </a:p>
          </p:txBody>
        </p:sp>
      </p:grpSp>
    </p:spTree>
    <p:extLst>
      <p:ext uri="{BB962C8B-B14F-4D97-AF65-F5344CB8AC3E}">
        <p14:creationId xmlns:p14="http://schemas.microsoft.com/office/powerpoint/2010/main" val="7255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8"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heel(8)">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plus(in)">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t>Introducción </a:t>
            </a:r>
          </a:p>
        </p:txBody>
      </p:sp>
      <p:sp>
        <p:nvSpPr>
          <p:cNvPr id="3" name="Marcador de contenido 2"/>
          <p:cNvSpPr>
            <a:spLocks noGrp="1"/>
          </p:cNvSpPr>
          <p:nvPr>
            <p:ph sz="half" idx="1"/>
          </p:nvPr>
        </p:nvSpPr>
        <p:spPr>
          <a:xfrm>
            <a:off x="360608" y="1674254"/>
            <a:ext cx="4500761" cy="4367107"/>
          </a:xfrm>
        </p:spPr>
        <p:txBody>
          <a:bodyPr>
            <a:normAutofit lnSpcReduction="10000"/>
          </a:bodyPr>
          <a:lstStyle/>
          <a:p>
            <a:pPr algn="just"/>
            <a:r>
              <a:rPr lang="es-ES" dirty="0"/>
              <a:t>Quienes formamos parte de la Iglesia tenemos conciencia de la importancia de la familia y de la misión que Dios le ha encomendado en el mundo actual. Sabemos que es la célula básica constitutiva de nuestra sociedad, la escuela de valores que nos puede ayudar a construir un sólido humanismo, el santuario donde se cuida y se promueve la vida </a:t>
            </a:r>
            <a:r>
              <a:rPr lang="es-ES" dirty="0" smtClean="0"/>
              <a:t>o </a:t>
            </a:r>
            <a:r>
              <a:rPr lang="es-ES" dirty="0"/>
              <a:t>la pequeña Iglesia doméstica en la que </a:t>
            </a:r>
            <a:r>
              <a:rPr lang="es-ES" dirty="0" smtClean="0"/>
              <a:t>se ha de </a:t>
            </a:r>
            <a:r>
              <a:rPr lang="es-ES" dirty="0"/>
              <a:t>cultivar y vivir la fe.</a:t>
            </a:r>
          </a:p>
          <a:p>
            <a:pPr algn="just"/>
            <a:endParaRPr lang="es-ES" dirty="0"/>
          </a:p>
        </p:txBody>
      </p:sp>
      <p:sp>
        <p:nvSpPr>
          <p:cNvPr id="4" name="Marcador de contenido 3"/>
          <p:cNvSpPr>
            <a:spLocks noGrp="1"/>
          </p:cNvSpPr>
          <p:nvPr>
            <p:ph sz="half" idx="2"/>
          </p:nvPr>
        </p:nvSpPr>
        <p:spPr>
          <a:xfrm>
            <a:off x="6530530" y="1270000"/>
            <a:ext cx="4891157" cy="3880773"/>
          </a:xfrm>
        </p:spPr>
        <p:txBody>
          <a:bodyPr>
            <a:normAutofit lnSpcReduction="10000"/>
          </a:bodyPr>
          <a:lstStyle/>
          <a:p>
            <a:pPr algn="just"/>
            <a:r>
              <a:rPr lang="es-ES" dirty="0"/>
              <a:t>Por esta viva conciencia, quienes tenemos la responsabilidad del pastoreo de las familias en cada una de las Iglesias particulares que conforman la Provincia Eclesiástica de Morelia, la Semana de la Familia es un momento de gran importancia; cada año esperamos con gozo el momento de su realización, porque de ese modo, además de afirmarnos como apóstoles de las familias y de reforzar nuestras estructuras evangelizadoras, llegamos a un significativo número de personas y de familias de nuestras comunidades.</a:t>
            </a:r>
            <a:endParaRPr lang="es-MX" dirty="0"/>
          </a:p>
        </p:txBody>
      </p:sp>
      <p:pic>
        <p:nvPicPr>
          <p:cNvPr id="5" name="Imagen 4"/>
          <p:cNvPicPr>
            <a:picLocks noChangeAspect="1"/>
          </p:cNvPicPr>
          <p:nvPr/>
        </p:nvPicPr>
        <p:blipFill>
          <a:blip r:embed="rId2"/>
          <a:stretch>
            <a:fillRect/>
          </a:stretch>
        </p:blipFill>
        <p:spPr>
          <a:xfrm>
            <a:off x="3464754" y="4773688"/>
            <a:ext cx="3571208" cy="18777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07410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9"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32"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out)">
                                      <p:cBhvr>
                                        <p:cTn id="21" dur="2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3" fill="hold" grpId="0"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 calcmode="lin" valueType="num">
                                      <p:cBhvr additive="base">
                                        <p:cTn id="26"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a:stretch>
            <a:fillRect/>
          </a:stretch>
        </p:blipFill>
        <p:spPr>
          <a:xfrm>
            <a:off x="5944795" y="1159099"/>
            <a:ext cx="5930490" cy="42024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Marcador de texto 3"/>
          <p:cNvSpPr>
            <a:spLocks noGrp="1"/>
          </p:cNvSpPr>
          <p:nvPr>
            <p:ph type="body" sz="half" idx="2"/>
          </p:nvPr>
        </p:nvSpPr>
        <p:spPr>
          <a:xfrm>
            <a:off x="677334" y="1159099"/>
            <a:ext cx="4906048" cy="4770646"/>
          </a:xfrm>
        </p:spPr>
        <p:txBody>
          <a:bodyPr>
            <a:noAutofit/>
          </a:bodyPr>
          <a:lstStyle/>
          <a:p>
            <a:pPr algn="just"/>
            <a:r>
              <a:rPr lang="es-ES" sz="1800" dirty="0"/>
              <a:t>La Semana de la Familia quiere ser un ejercicio de las respuestas que deberíamos tener permanentemente ante los embates </a:t>
            </a:r>
            <a:r>
              <a:rPr lang="es-ES" sz="1800" dirty="0" smtClean="0"/>
              <a:t>que, </a:t>
            </a:r>
            <a:r>
              <a:rPr lang="es-ES" sz="1800" dirty="0"/>
              <a:t>en las últimas </a:t>
            </a:r>
            <a:r>
              <a:rPr lang="es-ES" sz="1800" dirty="0" smtClean="0"/>
              <a:t>décadas, </a:t>
            </a:r>
            <a:r>
              <a:rPr lang="es-ES" sz="1800" dirty="0"/>
              <a:t>ha tenido que librar la familia, de frente a las propuestas de las ideologías de nuestra época, que no solo han intentado ponerla en segundo o tercer plano, sino que de una manera definitiva han querido destruirla.</a:t>
            </a:r>
          </a:p>
          <a:p>
            <a:pPr algn="just"/>
            <a:endParaRPr lang="es-ES" sz="1800" dirty="0"/>
          </a:p>
          <a:p>
            <a:pPr algn="just"/>
            <a:r>
              <a:rPr lang="es-ES" sz="1800" dirty="0"/>
              <a:t>Por todo lo anterior, es importante para nosotros, los coordinadores de esta </a:t>
            </a:r>
            <a:r>
              <a:rPr lang="es-ES" sz="1800" dirty="0" smtClean="0"/>
              <a:t>dimensión</a:t>
            </a:r>
            <a:r>
              <a:rPr lang="es-ES" sz="1800" dirty="0" smtClean="0"/>
              <a:t> </a:t>
            </a:r>
            <a:r>
              <a:rPr lang="es-ES" sz="1800" dirty="0"/>
              <a:t>pastoral, continuar haciendo una propuesta temática que responda a las necesidades de las familias de nuestro tiempo.</a:t>
            </a:r>
          </a:p>
          <a:p>
            <a:pPr algn="just"/>
            <a:endParaRPr lang="es-MX" sz="1800" dirty="0"/>
          </a:p>
        </p:txBody>
      </p:sp>
    </p:spTree>
    <p:extLst>
      <p:ext uri="{BB962C8B-B14F-4D97-AF65-F5344CB8AC3E}">
        <p14:creationId xmlns:p14="http://schemas.microsoft.com/office/powerpoint/2010/main" val="88110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8)">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 calcmode="lin" valueType="num">
                                      <p:cBhvr additive="base">
                                        <p:cTn id="1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15970" y="460579"/>
            <a:ext cx="9818947" cy="3093992"/>
          </a:xfrm>
        </p:spPr>
        <p:txBody>
          <a:bodyPr/>
          <a:lstStyle/>
          <a:p>
            <a:pPr algn="just"/>
            <a:r>
              <a:rPr lang="es-ES" dirty="0"/>
              <a:t>Queremos en esta ocasión hacer un acercamiento al tema de la familia como el espacio y ambiente privilegiado para la formación afectiva de las personas. nuestro punto de partida es la consideración sobre la integralidad y </a:t>
            </a:r>
            <a:r>
              <a:rPr lang="es-ES" dirty="0" err="1"/>
              <a:t>pluridimencionalidad</a:t>
            </a:r>
            <a:r>
              <a:rPr lang="es-ES" dirty="0"/>
              <a:t> de la persona (primera catequesis), para poder plantear, en vías de la madurez personal, la necesidad de aprender a expresar y manejar nuestras emociones de una manera sana (segunda catequesis), solo así estaremos en posibilidades de vivir una sexualidad al servicio del amor (tercera catequesis) y será posible ver enriquecidas desde la vida afectiva, tanto a las familias como a la sociedad (cuarta catequesis), y podremos así encaminarnos por el mismo sendero a la meta de la santidad (quinta catequesis).</a:t>
            </a:r>
          </a:p>
          <a:p>
            <a:pPr algn="just"/>
            <a:endParaRPr lang="es-ES" dirty="0"/>
          </a:p>
          <a:p>
            <a:pPr algn="just"/>
            <a:endParaRPr lang="es-MX" dirty="0"/>
          </a:p>
        </p:txBody>
      </p:sp>
      <p:pic>
        <p:nvPicPr>
          <p:cNvPr id="4" name="Imagen 3"/>
          <p:cNvPicPr>
            <a:picLocks noChangeAspect="1"/>
          </p:cNvPicPr>
          <p:nvPr/>
        </p:nvPicPr>
        <p:blipFill>
          <a:blip r:embed="rId2"/>
          <a:stretch>
            <a:fillRect/>
          </a:stretch>
        </p:blipFill>
        <p:spPr>
          <a:xfrm>
            <a:off x="2510359" y="2627290"/>
            <a:ext cx="5693484" cy="389879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46125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6725" y="732882"/>
            <a:ext cx="3854528" cy="4520483"/>
          </a:xfrm>
        </p:spPr>
        <p:txBody>
          <a:bodyPr>
            <a:normAutofit/>
          </a:bodyPr>
          <a:lstStyle/>
          <a:p>
            <a:pPr algn="just"/>
            <a:r>
              <a:rPr lang="es-ES" b="1" dirty="0">
                <a:solidFill>
                  <a:schemeClr val="bg2">
                    <a:lumMod val="10000"/>
                  </a:schemeClr>
                </a:solidFill>
              </a:rPr>
              <a:t>La comprensión y la asimilación de la estructura metodológica (Ver, Juzgar, Actuar, Evaluar y Celebrar), sobre la cual han sido elaboradas cada una de las cinco catequesis que ofrecemos en este subsidio, es sumamente importante para estudiarlas y comprenderlas con eficacia, de tal manera que puedan impactar nuestra vida personal, familiar, eclesial y social.</a:t>
            </a:r>
            <a:endParaRPr lang="es-MX" b="1" dirty="0">
              <a:solidFill>
                <a:schemeClr val="bg2">
                  <a:lumMod val="10000"/>
                </a:schemeClr>
              </a:solidFill>
            </a:endParaRPr>
          </a:p>
        </p:txBody>
      </p:sp>
      <p:pic>
        <p:nvPicPr>
          <p:cNvPr id="5" name="Marcador de contenido 4"/>
          <p:cNvPicPr>
            <a:picLocks noGrp="1" noChangeAspect="1"/>
          </p:cNvPicPr>
          <p:nvPr>
            <p:ph idx="1"/>
          </p:nvPr>
        </p:nvPicPr>
        <p:blipFill>
          <a:blip r:embed="rId2"/>
          <a:stretch>
            <a:fillRect/>
          </a:stretch>
        </p:blipFill>
        <p:spPr>
          <a:xfrm>
            <a:off x="4378817" y="642730"/>
            <a:ext cx="6935101" cy="43401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Marcador de texto 3"/>
          <p:cNvSpPr>
            <a:spLocks noGrp="1"/>
          </p:cNvSpPr>
          <p:nvPr>
            <p:ph type="body" sz="half" idx="2"/>
          </p:nvPr>
        </p:nvSpPr>
        <p:spPr>
          <a:xfrm>
            <a:off x="2243989" y="5565345"/>
            <a:ext cx="7088626" cy="1936598"/>
          </a:xfrm>
        </p:spPr>
        <p:txBody>
          <a:bodyPr>
            <a:normAutofit/>
          </a:bodyPr>
          <a:lstStyle/>
          <a:p>
            <a:pPr algn="just"/>
            <a:r>
              <a:rPr lang="es-ES" sz="1600" b="1" dirty="0"/>
              <a:t>El anexo de los cantos y el anexo de la Oración para la semana de la Familia, pretenden facilitarnos y poner a la mano los elementos con que podemos darle frescura al ejercicio de las catequesis.</a:t>
            </a:r>
            <a:endParaRPr lang="es-MX" sz="1600" b="1" dirty="0"/>
          </a:p>
        </p:txBody>
      </p:sp>
    </p:spTree>
    <p:extLst>
      <p:ext uri="{BB962C8B-B14F-4D97-AF65-F5344CB8AC3E}">
        <p14:creationId xmlns:p14="http://schemas.microsoft.com/office/powerpoint/2010/main" val="4172556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3)">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barn(outVertical)">
                                      <p:cBhvr>
                                        <p:cTn id="2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0441" y="5579534"/>
            <a:ext cx="3854528" cy="1278466"/>
          </a:xfrm>
        </p:spPr>
        <p:txBody>
          <a:bodyPr>
            <a:normAutofit fontScale="90000"/>
            <a:scene3d>
              <a:camera prst="orthographicFront"/>
              <a:lightRig rig="harsh" dir="t"/>
            </a:scene3d>
            <a:sp3d extrusionH="57150" prstMaterial="matte">
              <a:bevelT w="63500" h="12700" prst="angle"/>
              <a:contourClr>
                <a:schemeClr val="bg1">
                  <a:lumMod val="65000"/>
                </a:schemeClr>
              </a:contourClr>
            </a:sp3d>
          </a:bodyPr>
          <a:lstStyle/>
          <a:p>
            <a:pPr algn="ctr"/>
            <a:r>
              <a:rPr lang="es-MX" b="1" i="1" dirty="0">
                <a:ln/>
                <a:solidFill>
                  <a:schemeClr val="accent3"/>
                </a:solidFill>
              </a:rPr>
              <a:t>Dimensión de Pastoral Familiar </a:t>
            </a:r>
            <a:br>
              <a:rPr lang="es-MX" b="1" i="1" dirty="0">
                <a:ln/>
                <a:solidFill>
                  <a:schemeClr val="accent3"/>
                </a:solidFill>
              </a:rPr>
            </a:br>
            <a:r>
              <a:rPr lang="es-MX" b="1" i="1" dirty="0">
                <a:ln/>
                <a:solidFill>
                  <a:schemeClr val="accent3"/>
                </a:solidFill>
              </a:rPr>
              <a:t>Provincia Eclesiástica de Morelia.</a:t>
            </a:r>
            <a:r>
              <a:rPr lang="es-MX" b="1" dirty="0">
                <a:ln/>
                <a:solidFill>
                  <a:schemeClr val="accent3"/>
                </a:solidFill>
              </a:rPr>
              <a:t/>
            </a:r>
            <a:br>
              <a:rPr lang="es-MX" b="1" dirty="0">
                <a:ln/>
                <a:solidFill>
                  <a:schemeClr val="accent3"/>
                </a:solidFill>
              </a:rPr>
            </a:br>
            <a:endParaRPr lang="es-MX" b="1" dirty="0">
              <a:ln/>
              <a:solidFill>
                <a:schemeClr val="accent3"/>
              </a:solidFill>
            </a:endParaRPr>
          </a:p>
        </p:txBody>
      </p:sp>
      <p:sp>
        <p:nvSpPr>
          <p:cNvPr id="4" name="Marcador de texto 3"/>
          <p:cNvSpPr>
            <a:spLocks noGrp="1"/>
          </p:cNvSpPr>
          <p:nvPr>
            <p:ph type="body" sz="half" idx="2"/>
          </p:nvPr>
        </p:nvSpPr>
        <p:spPr>
          <a:xfrm>
            <a:off x="6191794" y="395509"/>
            <a:ext cx="4142033" cy="3662368"/>
          </a:xfrm>
        </p:spPr>
        <p:txBody>
          <a:bodyPr>
            <a:normAutofit/>
          </a:bodyPr>
          <a:lstStyle/>
          <a:p>
            <a:pPr algn="just"/>
            <a:r>
              <a:rPr lang="es-ES" sz="2000" i="1" dirty="0"/>
              <a:t>Agradecemos la comprometida e invaluable participación de todos los agentes de pastoral que hacen llegar el presente subsidio a las familias y pedimos a Dios nuestro Señor por la intercesión de la Sagrada Familia de Nazaret, que retribuya la generosidad con la que colaboran. </a:t>
            </a:r>
            <a:endParaRPr lang="es-MX" sz="2000" i="1" dirty="0"/>
          </a:p>
        </p:txBody>
      </p:sp>
      <p:pic>
        <p:nvPicPr>
          <p:cNvPr id="6" name="Imagen 5"/>
          <p:cNvPicPr>
            <a:picLocks noChangeAspect="1"/>
          </p:cNvPicPr>
          <p:nvPr/>
        </p:nvPicPr>
        <p:blipFill rotWithShape="1">
          <a:blip r:embed="rId2"/>
          <a:srcRect l="12336" r="11420" b="15477"/>
          <a:stretch/>
        </p:blipFill>
        <p:spPr>
          <a:xfrm>
            <a:off x="6191794" y="3455943"/>
            <a:ext cx="3913413" cy="327598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 name="Imagen 6"/>
          <p:cNvPicPr>
            <a:picLocks noChangeAspect="1"/>
          </p:cNvPicPr>
          <p:nvPr/>
        </p:nvPicPr>
        <p:blipFill>
          <a:blip r:embed="rId3"/>
          <a:stretch>
            <a:fillRect/>
          </a:stretch>
        </p:blipFill>
        <p:spPr>
          <a:xfrm>
            <a:off x="346255" y="395509"/>
            <a:ext cx="5616919" cy="4960262"/>
          </a:xfrm>
          <a:prstGeom prst="ellipse">
            <a:avLst/>
          </a:prstGeom>
          <a:ln>
            <a:noFill/>
          </a:ln>
          <a:effectLst>
            <a:softEdge rad="112500"/>
          </a:effectLst>
        </p:spPr>
      </p:pic>
    </p:spTree>
    <p:extLst>
      <p:ext uri="{BB962C8B-B14F-4D97-AF65-F5344CB8AC3E}">
        <p14:creationId xmlns:p14="http://schemas.microsoft.com/office/powerpoint/2010/main" val="236943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out)">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3"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3)">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2000"/>
                                        <p:tgtEl>
                                          <p:spTgt spid="2"/>
                                        </p:tgtEl>
                                      </p:cBhvr>
                                    </p:animEffect>
                                    <p:anim calcmode="lin" valueType="num">
                                      <p:cBhvr>
                                        <p:cTn id="24" dur="2000" fill="hold"/>
                                        <p:tgtEl>
                                          <p:spTgt spid="2"/>
                                        </p:tgtEl>
                                        <p:attrNameLst>
                                          <p:attrName>ppt_w</p:attrName>
                                        </p:attrNameLst>
                                      </p:cBhvr>
                                      <p:tavLst>
                                        <p:tav tm="0" fmla="#ppt_w*sin(2.5*pi*$)">
                                          <p:val>
                                            <p:fltVal val="0"/>
                                          </p:val>
                                        </p:tav>
                                        <p:tav tm="100000">
                                          <p:val>
                                            <p:fltVal val="1"/>
                                          </p:val>
                                        </p:tav>
                                      </p:tavLst>
                                    </p:anim>
                                    <p:anim calcmode="lin" valueType="num">
                                      <p:cBhvr>
                                        <p:cTn id="25"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60</TotalTime>
  <Words>572</Words>
  <Application>Microsoft Office PowerPoint</Application>
  <PresentationFormat>Panorámica</PresentationFormat>
  <Paragraphs>15</Paragraphs>
  <Slides>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vt:i4>
      </vt:variant>
    </vt:vector>
  </HeadingPairs>
  <TitlesOfParts>
    <vt:vector size="11" baseType="lpstr">
      <vt:lpstr>Arial</vt:lpstr>
      <vt:lpstr>Century Schoolbook</vt:lpstr>
      <vt:lpstr>Trebuchet MS</vt:lpstr>
      <vt:lpstr>Wingdings 3</vt:lpstr>
      <vt:lpstr>Faceta</vt:lpstr>
      <vt:lpstr>Presentación de PowerPoint</vt:lpstr>
      <vt:lpstr>Introducción </vt:lpstr>
      <vt:lpstr>Presentación de PowerPoint</vt:lpstr>
      <vt:lpstr>Presentación de PowerPoint</vt:lpstr>
      <vt:lpstr>La comprensión y la asimilación de la estructura metodológica (Ver, Juzgar, Actuar, Evaluar y Celebrar), sobre la cual han sido elaboradas cada una de las cinco catequesis que ofrecemos en este subsidio, es sumamente importante para estudiarlas y comprenderlas con eficacia, de tal manera que puedan impactar nuestra vida personal, familiar, eclesial y social.</vt:lpstr>
      <vt:lpstr>Dimensión de Pastoral Familiar  Provincia Eclesiástica de Morelia.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Alicia María</dc:creator>
  <cp:lastModifiedBy>FRANCISCO CHAVEZ</cp:lastModifiedBy>
  <cp:revision>9</cp:revision>
  <dcterms:created xsi:type="dcterms:W3CDTF">2022-12-12T22:56:37Z</dcterms:created>
  <dcterms:modified xsi:type="dcterms:W3CDTF">2023-02-13T03:38:16Z</dcterms:modified>
</cp:coreProperties>
</file>